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notesMasterIdLst>
    <p:notesMasterId r:id="rId66"/>
  </p:notesMasterIdLst>
  <p:sldIdLst>
    <p:sldId id="303" r:id="rId6"/>
    <p:sldId id="319" r:id="rId7"/>
    <p:sldId id="324" r:id="rId8"/>
    <p:sldId id="321" r:id="rId9"/>
    <p:sldId id="330" r:id="rId10"/>
    <p:sldId id="336" r:id="rId11"/>
    <p:sldId id="329" r:id="rId12"/>
    <p:sldId id="362" r:id="rId13"/>
    <p:sldId id="363" r:id="rId14"/>
    <p:sldId id="328" r:id="rId15"/>
    <p:sldId id="381" r:id="rId16"/>
    <p:sldId id="380" r:id="rId17"/>
    <p:sldId id="379" r:id="rId18"/>
    <p:sldId id="331" r:id="rId19"/>
    <p:sldId id="332" r:id="rId20"/>
    <p:sldId id="337" r:id="rId21"/>
    <p:sldId id="333" r:id="rId22"/>
    <p:sldId id="334" r:id="rId23"/>
    <p:sldId id="377" r:id="rId24"/>
    <p:sldId id="338" r:id="rId25"/>
    <p:sldId id="339" r:id="rId26"/>
    <p:sldId id="344" r:id="rId27"/>
    <p:sldId id="340" r:id="rId28"/>
    <p:sldId id="400" r:id="rId29"/>
    <p:sldId id="349" r:id="rId30"/>
    <p:sldId id="350" r:id="rId31"/>
    <p:sldId id="351" r:id="rId32"/>
    <p:sldId id="342" r:id="rId33"/>
    <p:sldId id="343" r:id="rId34"/>
    <p:sldId id="353" r:id="rId35"/>
    <p:sldId id="354" r:id="rId36"/>
    <p:sldId id="355" r:id="rId37"/>
    <p:sldId id="352" r:id="rId38"/>
    <p:sldId id="367" r:id="rId39"/>
    <p:sldId id="366" r:id="rId40"/>
    <p:sldId id="365" r:id="rId41"/>
    <p:sldId id="364" r:id="rId42"/>
    <p:sldId id="356" r:id="rId43"/>
    <p:sldId id="369" r:id="rId44"/>
    <p:sldId id="370" r:id="rId45"/>
    <p:sldId id="383" r:id="rId46"/>
    <p:sldId id="382" r:id="rId47"/>
    <p:sldId id="384" r:id="rId48"/>
    <p:sldId id="357" r:id="rId49"/>
    <p:sldId id="358" r:id="rId50"/>
    <p:sldId id="361" r:id="rId51"/>
    <p:sldId id="359" r:id="rId52"/>
    <p:sldId id="360" r:id="rId53"/>
    <p:sldId id="368" r:id="rId54"/>
    <p:sldId id="374" r:id="rId55"/>
    <p:sldId id="385" r:id="rId56"/>
    <p:sldId id="389" r:id="rId57"/>
    <p:sldId id="388" r:id="rId58"/>
    <p:sldId id="392" r:id="rId59"/>
    <p:sldId id="394" r:id="rId60"/>
    <p:sldId id="395" r:id="rId61"/>
    <p:sldId id="396" r:id="rId62"/>
    <p:sldId id="401" r:id="rId63"/>
    <p:sldId id="402" r:id="rId64"/>
    <p:sldId id="301" r:id="rId65"/>
  </p:sldIdLst>
  <p:sldSz cx="9144000" cy="6858000" type="screen4x3"/>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68744"/>
    <a:srgbClr val="502871"/>
    <a:srgbClr val="0D809D"/>
    <a:srgbClr val="8AA33B"/>
    <a:srgbClr val="45496B"/>
    <a:srgbClr val="7980A3"/>
    <a:srgbClr val="EDEEF3"/>
    <a:srgbClr val="F7F8FB"/>
    <a:srgbClr val="F5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1437" autoAdjust="0"/>
  </p:normalViewPr>
  <p:slideViewPr>
    <p:cSldViewPr>
      <p:cViewPr>
        <p:scale>
          <a:sx n="70" d="100"/>
          <a:sy n="70" d="100"/>
        </p:scale>
        <p:origin x="-1254" y="-9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1A7DB7-73B3-4AE0-A842-AAAEEC7C0C42}" type="datetimeFigureOut">
              <a:rPr lang="en-US" smtClean="0"/>
              <a:pPr/>
              <a:t>10/22/2012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C58CA-12E4-4F31-9B48-6F56F73F44E1}" type="slidenum">
              <a:rPr lang="en-US" smtClean="0"/>
              <a:pPr/>
              <a:t>‹#›</a:t>
            </a:fld>
            <a:endParaRPr lang="en-US"/>
          </a:p>
        </p:txBody>
      </p:sp>
    </p:spTree>
    <p:extLst>
      <p:ext uri="{BB962C8B-B14F-4D97-AF65-F5344CB8AC3E}">
        <p14:creationId xmlns:p14="http://schemas.microsoft.com/office/powerpoint/2010/main" val="1593841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14" name="Rectangle 13"/>
          <p:cNvSpPr/>
          <p:nvPr userDrawn="1"/>
        </p:nvSpPr>
        <p:spPr>
          <a:xfrm>
            <a:off x="5012375" y="2133600"/>
            <a:ext cx="914400" cy="91440"/>
          </a:xfrm>
          <a:prstGeom prst="rect">
            <a:avLst/>
          </a:prstGeom>
          <a:solidFill>
            <a:srgbClr val="8AA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67350" y="2133600"/>
            <a:ext cx="914400" cy="91440"/>
          </a:xfrm>
          <a:prstGeom prst="rect">
            <a:avLst/>
          </a:prstGeom>
          <a:solidFill>
            <a:srgbClr val="0D8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910450" y="2133600"/>
            <a:ext cx="914400" cy="91440"/>
          </a:xfrm>
          <a:prstGeom prst="rect">
            <a:avLst/>
          </a:prstGeom>
          <a:solidFill>
            <a:srgbClr val="5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67400" y="2133600"/>
            <a:ext cx="914400" cy="91440"/>
          </a:xfrm>
          <a:prstGeom prst="rect">
            <a:avLst/>
          </a:prstGeom>
          <a:solidFill>
            <a:srgbClr val="068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814816" y="2133600"/>
            <a:ext cx="329184" cy="914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957950" y="2045525"/>
            <a:ext cx="3840480" cy="228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26"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pic>
        <p:nvPicPr>
          <p:cNvPr id="16" name="Picture 15" descr="SLDS logo_f.jpg"/>
          <p:cNvPicPr>
            <a:picLocks noChangeAspect="1"/>
          </p:cNvPicPr>
          <p:nvPr userDrawn="1"/>
        </p:nvPicPr>
        <p:blipFill>
          <a:blip r:embed="rId2" cstate="print"/>
          <a:stretch>
            <a:fillRect/>
          </a:stretch>
        </p:blipFill>
        <p:spPr>
          <a:xfrm>
            <a:off x="7591790" y="5181600"/>
            <a:ext cx="1192476" cy="1020733"/>
          </a:xfrm>
          <a:prstGeom prst="rect">
            <a:avLst/>
          </a:prstGeom>
        </p:spPr>
      </p:pic>
      <p:sp>
        <p:nvSpPr>
          <p:cNvPr id="27" name="Title 1"/>
          <p:cNvSpPr>
            <a:spLocks noGrp="1"/>
          </p:cNvSpPr>
          <p:nvPr>
            <p:ph type="title" hasCustomPrompt="1"/>
          </p:nvPr>
        </p:nvSpPr>
        <p:spPr>
          <a:xfrm>
            <a:off x="1704038" y="1043050"/>
            <a:ext cx="7162800" cy="785750"/>
          </a:xfrm>
        </p:spPr>
        <p:txBody>
          <a:bodyPr tIns="0" bIns="0">
            <a:noAutofit/>
          </a:bodyPr>
          <a:lstStyle>
            <a:lvl1pPr algn="r">
              <a:defRPr sz="4000" cap="small" baseline="0">
                <a:latin typeface="Gill Sans MT" pitchFamily="34" charset="0"/>
              </a:defRPr>
            </a:lvl1pPr>
          </a:lstStyle>
          <a:p>
            <a:r>
              <a:rPr lang="en-US" dirty="0" smtClean="0"/>
              <a:t>Click to edit Master title style  </a:t>
            </a:r>
            <a:endParaRPr lang="en-US" dirty="0"/>
          </a:p>
        </p:txBody>
      </p:sp>
      <p:pic>
        <p:nvPicPr>
          <p:cNvPr id="28" name="Picture 27" descr="edustack.final2.jpg"/>
          <p:cNvPicPr>
            <a:picLocks noChangeAspect="1"/>
          </p:cNvPicPr>
          <p:nvPr userDrawn="1"/>
        </p:nvPicPr>
        <p:blipFill>
          <a:blip r:embed="rId3" cstate="print"/>
          <a:srcRect l="36963" t="3067" r="10274"/>
          <a:stretch>
            <a:fillRect/>
          </a:stretch>
        </p:blipFill>
        <p:spPr>
          <a:xfrm>
            <a:off x="0" y="40575"/>
            <a:ext cx="1524000" cy="6367961"/>
          </a:xfrm>
          <a:prstGeom prst="rect">
            <a:avLst/>
          </a:prstGeom>
        </p:spPr>
      </p:pic>
      <p:sp>
        <p:nvSpPr>
          <p:cNvPr id="29" name="Rectangle 28"/>
          <p:cNvSpPr/>
          <p:nvPr userDrawn="1"/>
        </p:nvSpPr>
        <p:spPr>
          <a:xfrm>
            <a:off x="2118360" y="2133600"/>
            <a:ext cx="2834640" cy="91440"/>
          </a:xfrm>
          <a:prstGeom prst="rect">
            <a:avLst/>
          </a:prstGeom>
          <a:gradFill>
            <a:gsLst>
              <a:gs pos="0">
                <a:schemeClr val="bg1">
                  <a:lumMod val="85000"/>
                </a:schemeClr>
              </a:gs>
              <a:gs pos="50000">
                <a:schemeClr val="bg1">
                  <a:lumMod val="9500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Subtitle 2"/>
          <p:cNvSpPr>
            <a:spLocks noGrp="1"/>
          </p:cNvSpPr>
          <p:nvPr>
            <p:ph type="subTitle" idx="1"/>
          </p:nvPr>
        </p:nvSpPr>
        <p:spPr>
          <a:xfrm>
            <a:off x="352426" y="4003302"/>
            <a:ext cx="4572000" cy="11782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Date Placeholder 15"/>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20" name="Slide Number Placeholder 19"/>
          <p:cNvSpPr>
            <a:spLocks noGrp="1"/>
          </p:cNvSpPr>
          <p:nvPr>
            <p:ph type="sldNum" sz="quarter" idx="11"/>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1" name="Footer Placeholder 20"/>
          <p:cNvSpPr>
            <a:spLocks noGrp="1"/>
          </p:cNvSpPr>
          <p:nvPr>
            <p:ph type="ftr" sz="quarter" idx="12"/>
          </p:nvPr>
        </p:nvSpPr>
        <p:spPr/>
        <p:txBody>
          <a:bodyPr/>
          <a:lstStyle/>
          <a:p>
            <a:endParaRPr lang="en-US">
              <a:solidFill>
                <a:srgbClr val="FFFFFF">
                  <a:alpha val="65000"/>
                </a:srgbClr>
              </a:solidFill>
            </a:endParaRPr>
          </a:p>
        </p:txBody>
      </p:sp>
      <p:sp>
        <p:nvSpPr>
          <p:cNvPr id="13" name="Rectangle 12"/>
          <p:cNvSpPr/>
          <p:nvPr/>
        </p:nvSpPr>
        <p:spPr>
          <a:xfrm>
            <a:off x="0" y="0"/>
            <a:ext cx="9144000" cy="18288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8" name="Straight Connector 17"/>
          <p:cNvCxnSpPr/>
          <p:nvPr/>
        </p:nvCxnSpPr>
        <p:spPr>
          <a:xfrm>
            <a:off x="-4439" y="182880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itle 13"/>
          <p:cNvSpPr>
            <a:spLocks noGrp="1"/>
          </p:cNvSpPr>
          <p:nvPr>
            <p:ph type="title"/>
          </p:nvPr>
        </p:nvSpPr>
        <p:spPr>
          <a:xfrm>
            <a:off x="354366" y="1990078"/>
            <a:ext cx="8439912" cy="1984248"/>
          </a:xfrm>
        </p:spPr>
        <p:txBody>
          <a:bodyPr>
            <a:noAutofit/>
          </a:bodyPr>
          <a:lstStyle>
            <a:lvl1pPr>
              <a:defRPr kumimoji="0" lang="en-US" sz="6000" b="1" i="0" u="none" strike="noStrike" kern="1200" cap="none" spc="0" normalizeH="0" baseline="0" noProof="0" dirty="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pPr marL="0" marR="0" lvl="0" indent="0" algn="l" defTabSz="914400" rtl="0" eaLnBrk="1" fontAlgn="auto" latinLnBrk="0" hangingPunct="1">
              <a:lnSpc>
                <a:spcPct val="100000"/>
              </a:lnSpc>
              <a:spcBef>
                <a:spcPts val="400"/>
              </a:spcBef>
              <a:spcAft>
                <a:spcPts val="0"/>
              </a:spcAft>
              <a:buClrTx/>
              <a:buSzTx/>
              <a:buFontTx/>
              <a:buNone/>
              <a:tabLst/>
              <a:defRPr/>
            </a:pPr>
            <a:r>
              <a:rPr lang="en-US" smtClean="0"/>
              <a:t>Click to edit Master title style</a:t>
            </a:r>
            <a:endParaRPr lang="en-US" dirty="0"/>
          </a:p>
        </p:txBody>
      </p:sp>
    </p:spTree>
    <p:extLst>
      <p:ext uri="{BB962C8B-B14F-4D97-AF65-F5344CB8AC3E}">
        <p14:creationId xmlns:p14="http://schemas.microsoft.com/office/powerpoint/2010/main" val="307510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Content Placeholder 11"/>
          <p:cNvSpPr>
            <a:spLocks noGrp="1"/>
          </p:cNvSpPr>
          <p:nvPr>
            <p:ph sz="quarter" idx="14"/>
          </p:nvPr>
        </p:nvSpPr>
        <p:spPr>
          <a:xfrm>
            <a:off x="4901184"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0"/>
          <p:cNvSpPr>
            <a:spLocks noGrp="1"/>
          </p:cNvSpPr>
          <p:nvPr>
            <p:ph sz="quarter" idx="13"/>
          </p:nvPr>
        </p:nvSpPr>
        <p:spPr>
          <a:xfrm>
            <a:off x="352426" y="1463040"/>
            <a:ext cx="3886200" cy="428853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Title 26"/>
          <p:cNvSpPr>
            <a:spLocks noGrp="1"/>
          </p:cNvSpPr>
          <p:nvPr>
            <p:ph type="title"/>
          </p:nvPr>
        </p:nvSpPr>
        <p:spPr/>
        <p:txBody>
          <a:bodyPr/>
          <a:lstStyle/>
          <a:p>
            <a:r>
              <a:rPr lang="en-US" smtClean="0"/>
              <a:t>Click to edit Master title style</a:t>
            </a:r>
            <a:endParaRPr lang="en-US" dirty="0"/>
          </a:p>
        </p:txBody>
      </p:sp>
      <p:sp>
        <p:nvSpPr>
          <p:cNvPr id="20" name="Date Placeholder 19"/>
          <p:cNvSpPr>
            <a:spLocks noGrp="1"/>
          </p:cNvSpPr>
          <p:nvPr>
            <p:ph type="dt" sz="half" idx="15"/>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25" name="Slide Number Placeholder 24"/>
          <p:cNvSpPr>
            <a:spLocks noGrp="1"/>
          </p:cNvSpPr>
          <p:nvPr>
            <p:ph type="sldNum" sz="quarter" idx="16"/>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6" name="Footer Placeholder 25"/>
          <p:cNvSpPr>
            <a:spLocks noGrp="1"/>
          </p:cNvSpPr>
          <p:nvPr>
            <p:ph type="ftr" sz="quarter" idx="17"/>
          </p:nvPr>
        </p:nvSpPr>
        <p:spPr/>
        <p:txBody>
          <a:bodyPr/>
          <a:lstStyle/>
          <a:p>
            <a:endParaRPr lang="en-US">
              <a:solidFill>
                <a:srgbClr val="FFFFFF">
                  <a:alpha val="65000"/>
                </a:srgbClr>
              </a:solidFill>
            </a:endParaRPr>
          </a:p>
        </p:txBody>
      </p:sp>
    </p:spTree>
    <p:extLst>
      <p:ext uri="{BB962C8B-B14F-4D97-AF65-F5344CB8AC3E}">
        <p14:creationId xmlns:p14="http://schemas.microsoft.com/office/powerpoint/2010/main" val="604053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Rectangle 12"/>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 Placeholder 3"/>
          <p:cNvSpPr>
            <a:spLocks noGrp="1"/>
          </p:cNvSpPr>
          <p:nvPr>
            <p:ph type="body" sz="half" idx="2"/>
          </p:nvPr>
        </p:nvSpPr>
        <p:spPr>
          <a:xfrm>
            <a:off x="352426"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5"/>
          </p:nvPr>
        </p:nvSpPr>
        <p:spPr>
          <a:xfrm>
            <a:off x="4900613" y="1463040"/>
            <a:ext cx="3886200" cy="509587"/>
          </a:xfrm>
        </p:spPr>
        <p:txBody>
          <a:bodyPr>
            <a:normAutofit/>
          </a:bodyPr>
          <a:lstStyle>
            <a:lvl1pPr marL="0" indent="0">
              <a:buNone/>
              <a:defRPr sz="2000" b="0" i="1" spc="0" baseline="0">
                <a:solidFill>
                  <a:schemeClr val="tx1"/>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Content Placeholder 11"/>
          <p:cNvSpPr>
            <a:spLocks noGrp="1"/>
          </p:cNvSpPr>
          <p:nvPr>
            <p:ph sz="quarter" idx="14"/>
          </p:nvPr>
        </p:nvSpPr>
        <p:spPr>
          <a:xfrm>
            <a:off x="4900613"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8" name="Content Placeholder 30"/>
          <p:cNvSpPr>
            <a:spLocks noGrp="1"/>
          </p:cNvSpPr>
          <p:nvPr>
            <p:ph sz="quarter" idx="13"/>
          </p:nvPr>
        </p:nvSpPr>
        <p:spPr>
          <a:xfrm>
            <a:off x="352426" y="2011680"/>
            <a:ext cx="3886200" cy="3736848"/>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itle 29"/>
          <p:cNvSpPr>
            <a:spLocks noGrp="1"/>
          </p:cNvSpPr>
          <p:nvPr>
            <p:ph type="title"/>
          </p:nvPr>
        </p:nvSpPr>
        <p:spPr/>
        <p:txBody>
          <a:bodyPr/>
          <a:lstStyle/>
          <a:p>
            <a:r>
              <a:rPr lang="en-US" smtClean="0"/>
              <a:t>Click to edit Master title style</a:t>
            </a:r>
            <a:endParaRPr lang="en-US"/>
          </a:p>
        </p:txBody>
      </p:sp>
      <p:sp>
        <p:nvSpPr>
          <p:cNvPr id="20" name="Date Placeholder 19"/>
          <p:cNvSpPr>
            <a:spLocks noGrp="1"/>
          </p:cNvSpPr>
          <p:nvPr>
            <p:ph type="dt" sz="half" idx="16"/>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24" name="Slide Number Placeholder 23"/>
          <p:cNvSpPr>
            <a:spLocks noGrp="1"/>
          </p:cNvSpPr>
          <p:nvPr>
            <p:ph type="sldNum" sz="quarter" idx="17"/>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9" name="Footer Placeholder 28"/>
          <p:cNvSpPr>
            <a:spLocks noGrp="1"/>
          </p:cNvSpPr>
          <p:nvPr>
            <p:ph type="ftr" sz="quarter" idx="18"/>
          </p:nvPr>
        </p:nvSpPr>
        <p:spPr/>
        <p:txBody>
          <a:bodyPr/>
          <a:lstStyle/>
          <a:p>
            <a:endParaRPr lang="en-US">
              <a:solidFill>
                <a:srgbClr val="FFFFFF">
                  <a:alpha val="65000"/>
                </a:srgbClr>
              </a:solidFill>
            </a:endParaRPr>
          </a:p>
        </p:txBody>
      </p:sp>
    </p:spTree>
    <p:extLst>
      <p:ext uri="{BB962C8B-B14F-4D97-AF65-F5344CB8AC3E}">
        <p14:creationId xmlns:p14="http://schemas.microsoft.com/office/powerpoint/2010/main" val="2081644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Date Placeholder 10"/>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14" name="Slide Number Placeholder 13"/>
          <p:cNvSpPr>
            <a:spLocks noGrp="1"/>
          </p:cNvSpPr>
          <p:nvPr>
            <p:ph type="sldNum" sz="quarter" idx="11"/>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18" name="Footer Placeholder 17"/>
          <p:cNvSpPr>
            <a:spLocks noGrp="1"/>
          </p:cNvSpPr>
          <p:nvPr>
            <p:ph type="ftr" sz="quarter" idx="12"/>
          </p:nvPr>
        </p:nvSpPr>
        <p:spPr/>
        <p:txBody>
          <a:bodyPr/>
          <a:lstStyle/>
          <a:p>
            <a:endParaRPr lang="en-US">
              <a:solidFill>
                <a:srgbClr val="FFFFFF">
                  <a:alpha val="65000"/>
                </a:srgbClr>
              </a:solidFill>
            </a:endParaRPr>
          </a:p>
        </p:txBody>
      </p:sp>
      <p:sp>
        <p:nvSpPr>
          <p:cNvPr id="15" name="Title 1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1207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Date Placeholder 6"/>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12" name="Slide Number Placeholder 11"/>
          <p:cNvSpPr>
            <a:spLocks noGrp="1"/>
          </p:cNvSpPr>
          <p:nvPr>
            <p:ph type="sldNum" sz="quarter" idx="11"/>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13" name="Footer Placeholder 12"/>
          <p:cNvSpPr>
            <a:spLocks noGrp="1"/>
          </p:cNvSpPr>
          <p:nvPr>
            <p:ph type="ftr" sz="quarter" idx="12"/>
          </p:nvPr>
        </p:nvSpPr>
        <p:spPr/>
        <p:txBody>
          <a:bodyPr/>
          <a:lstStyle/>
          <a:p>
            <a:endParaRPr lang="en-US">
              <a:solidFill>
                <a:srgbClr val="FFFFFF">
                  <a:alpha val="65000"/>
                </a:srgbClr>
              </a:solidFill>
            </a:endParaRPr>
          </a:p>
        </p:txBody>
      </p:sp>
    </p:spTree>
    <p:extLst>
      <p:ext uri="{BB962C8B-B14F-4D97-AF65-F5344CB8AC3E}">
        <p14:creationId xmlns:p14="http://schemas.microsoft.com/office/powerpoint/2010/main" val="1975122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p:txBody>
          <a:bodyPr/>
          <a:lstStyle/>
          <a:p>
            <a:r>
              <a:rPr lang="en-US" smtClean="0"/>
              <a:t>Click to edit Master title style</a:t>
            </a:r>
            <a:endParaRPr lang="en-US"/>
          </a:p>
        </p:txBody>
      </p:sp>
      <p:sp>
        <p:nvSpPr>
          <p:cNvPr id="11" name="Text Placeholder 3"/>
          <p:cNvSpPr>
            <a:spLocks noGrp="1"/>
          </p:cNvSpPr>
          <p:nvPr>
            <p:ph type="body" sz="half" idx="2"/>
          </p:nvPr>
        </p:nvSpPr>
        <p:spPr>
          <a:xfrm>
            <a:off x="352426" y="1463040"/>
            <a:ext cx="3381375" cy="3967162"/>
          </a:xfrm>
        </p:spPr>
        <p:txBody>
          <a:bodyPr>
            <a:normAutofit/>
          </a:bodyPr>
          <a:lstStyle>
            <a:lvl1pPr marL="0" indent="0">
              <a:lnSpc>
                <a:spcPct val="150000"/>
              </a:lnSpc>
              <a:buNone/>
              <a:defRPr sz="1600" b="0" i="1" spc="0" baseline="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Content Placeholder 11"/>
          <p:cNvSpPr>
            <a:spLocks noGrp="1"/>
          </p:cNvSpPr>
          <p:nvPr>
            <p:ph sz="quarter" idx="14"/>
          </p:nvPr>
        </p:nvSpPr>
        <p:spPr>
          <a:xfrm>
            <a:off x="4105275" y="1463040"/>
            <a:ext cx="4681538" cy="3968496"/>
          </a:xfrm>
        </p:spPr>
        <p:txBody>
          <a:bodyPr>
            <a:normAutofit/>
          </a:bodyPr>
          <a:lstStyle>
            <a:lvl1pPr>
              <a:defRPr sz="1600"/>
            </a:lvl1pPr>
            <a:lvl2pPr>
              <a:defRPr sz="16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Date Placeholder 12"/>
          <p:cNvSpPr>
            <a:spLocks noGrp="1"/>
          </p:cNvSpPr>
          <p:nvPr>
            <p:ph type="dt" sz="half" idx="15"/>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18" name="Slide Number Placeholder 17"/>
          <p:cNvSpPr>
            <a:spLocks noGrp="1"/>
          </p:cNvSpPr>
          <p:nvPr>
            <p:ph type="sldNum" sz="quarter" idx="16"/>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0" name="Footer Placeholder 19"/>
          <p:cNvSpPr>
            <a:spLocks noGrp="1"/>
          </p:cNvSpPr>
          <p:nvPr>
            <p:ph type="ftr" sz="quarter" idx="17"/>
          </p:nvPr>
        </p:nvSpPr>
        <p:spPr/>
        <p:txBody>
          <a:bodyPr/>
          <a:lstStyle/>
          <a:p>
            <a:endParaRPr lang="en-US">
              <a:solidFill>
                <a:srgbClr val="FFFFFF">
                  <a:alpha val="65000"/>
                </a:srgbClr>
              </a:solidFill>
            </a:endParaRPr>
          </a:p>
        </p:txBody>
      </p:sp>
    </p:spTree>
    <p:extLst>
      <p:ext uri="{BB962C8B-B14F-4D97-AF65-F5344CB8AC3E}">
        <p14:creationId xmlns:p14="http://schemas.microsoft.com/office/powerpoint/2010/main" val="2009387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Picture Placeholder 2"/>
          <p:cNvSpPr>
            <a:spLocks noGrp="1"/>
          </p:cNvSpPr>
          <p:nvPr>
            <p:ph type="pic" idx="1"/>
          </p:nvPr>
        </p:nvSpPr>
        <p:spPr>
          <a:xfrm>
            <a:off x="5229224" y="0"/>
            <a:ext cx="3914775" cy="5657850"/>
          </a:xfrm>
        </p:spPr>
        <p:txBody>
          <a:bodyPr anchor="ctr" anchorCtr="0"/>
          <a:lstStyle>
            <a:lvl1pPr marL="0" indent="0" algn="ctr">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5" name="Text Placeholder 24"/>
          <p:cNvSpPr>
            <a:spLocks noGrp="1"/>
          </p:cNvSpPr>
          <p:nvPr>
            <p:ph type="body" sz="quarter" idx="13"/>
          </p:nvPr>
        </p:nvSpPr>
        <p:spPr>
          <a:xfrm>
            <a:off x="352426" y="1600199"/>
            <a:ext cx="4572000" cy="3593237"/>
          </a:xfrm>
        </p:spPr>
        <p:txBody>
          <a:bodyPr>
            <a:normAutofit/>
          </a:bodyPr>
          <a:lstStyle>
            <a:lvl1pPr marL="0" indent="0">
              <a:lnSpc>
                <a:spcPct val="150000"/>
              </a:lnSpc>
              <a:spcBef>
                <a:spcPts val="0"/>
              </a:spcBef>
              <a:buNone/>
              <a:defRPr sz="1600" i="1">
                <a:solidFill>
                  <a:schemeClr val="tx1"/>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
        <p:nvSpPr>
          <p:cNvPr id="11" name="Rectangle 10"/>
          <p:cNvSpPr/>
          <p:nvPr/>
        </p:nvSpPr>
        <p:spPr>
          <a:xfrm>
            <a:off x="0" y="5734050"/>
            <a:ext cx="9144000" cy="11239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2" name="Straight Connector 11"/>
          <p:cNvCxnSpPr/>
          <p:nvPr/>
        </p:nvCxnSpPr>
        <p:spPr>
          <a:xfrm>
            <a:off x="0" y="5695950"/>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Placeholder 1"/>
          <p:cNvSpPr>
            <a:spLocks noGrp="1"/>
          </p:cNvSpPr>
          <p:nvPr>
            <p:ph type="title"/>
          </p:nvPr>
        </p:nvSpPr>
        <p:spPr>
          <a:xfrm>
            <a:off x="352425" y="275208"/>
            <a:ext cx="4572000" cy="1324992"/>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3" name="Date Placeholder 12"/>
          <p:cNvSpPr>
            <a:spLocks noGrp="1"/>
          </p:cNvSpPr>
          <p:nvPr>
            <p:ph type="dt" sz="half" idx="14"/>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20" name="Slide Number Placeholder 19"/>
          <p:cNvSpPr>
            <a:spLocks noGrp="1"/>
          </p:cNvSpPr>
          <p:nvPr>
            <p:ph type="sldNum" sz="quarter" idx="15"/>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1" name="Footer Placeholder 20"/>
          <p:cNvSpPr>
            <a:spLocks noGrp="1"/>
          </p:cNvSpPr>
          <p:nvPr>
            <p:ph type="ftr" sz="quarter" idx="16"/>
          </p:nvPr>
        </p:nvSpPr>
        <p:spPr/>
        <p:txBody>
          <a:bodyPr/>
          <a:lstStyle/>
          <a:p>
            <a:endParaRPr lang="en-US">
              <a:solidFill>
                <a:srgbClr val="FFFFFF">
                  <a:alpha val="65000"/>
                </a:srgbClr>
              </a:solidFill>
            </a:endParaRPr>
          </a:p>
        </p:txBody>
      </p:sp>
    </p:spTree>
    <p:extLst>
      <p:ext uri="{BB962C8B-B14F-4D97-AF65-F5344CB8AC3E}">
        <p14:creationId xmlns:p14="http://schemas.microsoft.com/office/powerpoint/2010/main" val="1886401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5" name="Footer Placeholder 4"/>
          <p:cNvSpPr>
            <a:spLocks noGrp="1"/>
          </p:cNvSpPr>
          <p:nvPr>
            <p:ph type="ftr" sz="quarter" idx="11"/>
          </p:nvPr>
        </p:nvSpPr>
        <p:spPr/>
        <p:txBody>
          <a:bodyPr/>
          <a:lstStyle/>
          <a:p>
            <a:endParaRPr lang="en-US">
              <a:solidFill>
                <a:srgbClr val="FFFFFF">
                  <a:alpha val="65000"/>
                </a:srgbClr>
              </a:solidFill>
            </a:endParaRPr>
          </a:p>
        </p:txBody>
      </p:sp>
      <p:sp>
        <p:nvSpPr>
          <p:cNvPr id="6" name="Slide Number Placeholder 5"/>
          <p:cNvSpPr>
            <a:spLocks noGrp="1"/>
          </p:cNvSpPr>
          <p:nvPr>
            <p:ph type="sldNum" sz="quarter" idx="12"/>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1099756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5" name="Footer Placeholder 4"/>
          <p:cNvSpPr>
            <a:spLocks noGrp="1"/>
          </p:cNvSpPr>
          <p:nvPr>
            <p:ph type="ftr" sz="quarter" idx="11"/>
          </p:nvPr>
        </p:nvSpPr>
        <p:spPr/>
        <p:txBody>
          <a:bodyPr/>
          <a:lstStyle/>
          <a:p>
            <a:endParaRPr lang="en-US">
              <a:solidFill>
                <a:srgbClr val="FFFFFF">
                  <a:alpha val="65000"/>
                </a:srgbClr>
              </a:solidFill>
            </a:endParaRPr>
          </a:p>
        </p:txBody>
      </p:sp>
      <p:sp>
        <p:nvSpPr>
          <p:cNvPr id="6" name="Slide Number Placeholder 5"/>
          <p:cNvSpPr>
            <a:spLocks noGrp="1"/>
          </p:cNvSpPr>
          <p:nvPr>
            <p:ph type="sldNum" sz="quarter" idx="12"/>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18754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14" name="Rectangle 13"/>
          <p:cNvSpPr/>
          <p:nvPr userDrawn="1"/>
        </p:nvSpPr>
        <p:spPr>
          <a:xfrm>
            <a:off x="5012375" y="838200"/>
            <a:ext cx="914400" cy="45720"/>
          </a:xfrm>
          <a:prstGeom prst="rect">
            <a:avLst/>
          </a:prstGeom>
          <a:solidFill>
            <a:srgbClr val="8AA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55475" y="838200"/>
            <a:ext cx="914400" cy="45720"/>
          </a:xfrm>
          <a:prstGeom prst="rect">
            <a:avLst/>
          </a:prstGeom>
          <a:solidFill>
            <a:srgbClr val="0D8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910450" y="838200"/>
            <a:ext cx="914400" cy="45720"/>
          </a:xfrm>
          <a:prstGeom prst="rect">
            <a:avLst/>
          </a:prstGeom>
          <a:solidFill>
            <a:srgbClr val="5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67400" y="838200"/>
            <a:ext cx="914400" cy="45720"/>
          </a:xfrm>
          <a:prstGeom prst="rect">
            <a:avLst/>
          </a:prstGeom>
          <a:solidFill>
            <a:srgbClr val="068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814816" y="838200"/>
            <a:ext cx="329184"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988625" y="762000"/>
            <a:ext cx="3810000" cy="228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28" name="Content Placeholder 2"/>
          <p:cNvSpPr>
            <a:spLocks noGrp="1"/>
          </p:cNvSpPr>
          <p:nvPr>
            <p:ph idx="1" hasCustomPrompt="1"/>
          </p:nvPr>
        </p:nvSpPr>
        <p:spPr>
          <a:xfrm>
            <a:off x="318448" y="1143000"/>
            <a:ext cx="8534400" cy="4525963"/>
          </a:xfrm>
        </p:spPr>
        <p:txBody>
          <a:bodyPr/>
          <a:lstStyle>
            <a:lvl1pPr>
              <a:buClr>
                <a:schemeClr val="tx1">
                  <a:lumMod val="75000"/>
                  <a:lumOff val="25000"/>
                </a:schemeClr>
              </a:buClr>
              <a:buFont typeface="Arial" pitchFamily="34" charset="0"/>
              <a:buNone/>
              <a:defRPr sz="2800" b="1">
                <a:latin typeface="Gill Sans MT" pitchFamily="34" charset="0"/>
              </a:defRPr>
            </a:lvl1pPr>
            <a:lvl2pPr>
              <a:buClr>
                <a:schemeClr val="tx1">
                  <a:lumMod val="75000"/>
                  <a:lumOff val="25000"/>
                </a:schemeClr>
              </a:buClr>
              <a:buFont typeface="Arial" pitchFamily="34" charset="0"/>
              <a:buChar char="•"/>
              <a:defRPr sz="2800">
                <a:latin typeface="Gill Sans MT" pitchFamily="34" charset="0"/>
              </a:defRPr>
            </a:lvl2pPr>
            <a:lvl3pPr>
              <a:buClr>
                <a:schemeClr val="tx1">
                  <a:lumMod val="75000"/>
                  <a:lumOff val="25000"/>
                </a:schemeClr>
              </a:buClr>
              <a:buSzPct val="70000"/>
              <a:buFont typeface="Courier New" pitchFamily="49" charset="0"/>
              <a:buChar char="o"/>
              <a:defRPr>
                <a:latin typeface="Gill Sans MT" pitchFamily="34" charset="0"/>
              </a:defRPr>
            </a:lvl3pPr>
            <a:lvl4pPr>
              <a:buClr>
                <a:schemeClr val="tx1">
                  <a:lumMod val="75000"/>
                  <a:lumOff val="25000"/>
                </a:schemeClr>
              </a:buClr>
              <a:defRPr>
                <a:latin typeface="Gill Sans MT" pitchFamily="34" charset="0"/>
              </a:defRPr>
            </a:lvl4pPr>
            <a:lvl5pPr>
              <a:buClr>
                <a:schemeClr val="tx1">
                  <a:lumMod val="75000"/>
                  <a:lumOff val="25000"/>
                </a:schemeClr>
              </a:buClr>
              <a:defRPr>
                <a:latin typeface="Gill Sans MT" pitchFamily="34" charset="0"/>
              </a:defRPr>
            </a:lvl5pPr>
          </a:lstStyle>
          <a:p>
            <a:pPr lvl="0"/>
            <a:r>
              <a:rPr lang="en-US" dirty="0" smtClean="0"/>
              <a:t>Topic</a:t>
            </a:r>
          </a:p>
          <a:p>
            <a:pPr lvl="1"/>
            <a:r>
              <a:rPr lang="en-US" dirty="0" smtClean="0"/>
              <a:t>Click to edit Master text styles</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Rectangle 26"/>
          <p:cNvSpPr/>
          <p:nvPr userDrawn="1"/>
        </p:nvSpPr>
        <p:spPr>
          <a:xfrm>
            <a:off x="23750" y="838200"/>
            <a:ext cx="4937760" cy="45720"/>
          </a:xfrm>
          <a:prstGeom prst="rect">
            <a:avLst/>
          </a:prstGeom>
          <a:gradFill>
            <a:gsLst>
              <a:gs pos="0">
                <a:schemeClr val="bg1">
                  <a:lumMod val="85000"/>
                </a:schemeClr>
              </a:gs>
              <a:gs pos="50000">
                <a:schemeClr val="bg1">
                  <a:lumMod val="9500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SLDS logo_f.jpg"/>
          <p:cNvPicPr>
            <a:picLocks noChangeAspect="1"/>
          </p:cNvPicPr>
          <p:nvPr userDrawn="1"/>
        </p:nvPicPr>
        <p:blipFill>
          <a:blip r:embed="rId2" cstate="print"/>
          <a:stretch>
            <a:fillRect/>
          </a:stretch>
        </p:blipFill>
        <p:spPr>
          <a:xfrm>
            <a:off x="7591790" y="5181600"/>
            <a:ext cx="1192476" cy="1020733"/>
          </a:xfrm>
          <a:prstGeom prst="rect">
            <a:avLst/>
          </a:prstGeom>
        </p:spPr>
      </p:pic>
      <p:sp>
        <p:nvSpPr>
          <p:cNvPr id="24" name="Rectangle 23"/>
          <p:cNvSpPr/>
          <p:nvPr userDrawn="1"/>
        </p:nvSpPr>
        <p:spPr>
          <a:xfrm>
            <a:off x="7391400" y="5105400"/>
            <a:ext cx="1716975" cy="13547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a:spLocks noGrp="1"/>
          </p:cNvSpPr>
          <p:nvPr>
            <p:ph type="title"/>
          </p:nvPr>
        </p:nvSpPr>
        <p:spPr>
          <a:xfrm>
            <a:off x="304800" y="52450"/>
            <a:ext cx="8534400" cy="785750"/>
          </a:xfrm>
        </p:spPr>
        <p:txBody>
          <a:bodyPr tIns="0" bIns="0">
            <a:normAutofit/>
          </a:bodyPr>
          <a:lstStyle>
            <a:lvl1pPr algn="l">
              <a:defRPr sz="3600" cap="small" baseline="0">
                <a:latin typeface="Gill Sans MT" pitchFamily="34" charset="0"/>
              </a:defRPr>
            </a:lvl1pPr>
          </a:lstStyle>
          <a:p>
            <a:r>
              <a:rPr lang="en-US" dirty="0" smtClean="0"/>
              <a:t>Click to edit Master title style</a:t>
            </a:r>
            <a:endParaRPr lang="en-US" dirty="0"/>
          </a:p>
        </p:txBody>
      </p:sp>
      <p:sp>
        <p:nvSpPr>
          <p:cNvPr id="32"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14" name="Rectangle 13"/>
          <p:cNvSpPr/>
          <p:nvPr userDrawn="1"/>
        </p:nvSpPr>
        <p:spPr>
          <a:xfrm>
            <a:off x="5012375" y="838200"/>
            <a:ext cx="914400" cy="45720"/>
          </a:xfrm>
          <a:prstGeom prst="rect">
            <a:avLst/>
          </a:prstGeom>
          <a:solidFill>
            <a:srgbClr val="8AA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55475" y="838200"/>
            <a:ext cx="914400" cy="45720"/>
          </a:xfrm>
          <a:prstGeom prst="rect">
            <a:avLst/>
          </a:prstGeom>
          <a:solidFill>
            <a:srgbClr val="0D8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910450" y="838200"/>
            <a:ext cx="914400" cy="45720"/>
          </a:xfrm>
          <a:prstGeom prst="rect">
            <a:avLst/>
          </a:prstGeom>
          <a:solidFill>
            <a:srgbClr val="5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67400" y="838200"/>
            <a:ext cx="914400" cy="45720"/>
          </a:xfrm>
          <a:prstGeom prst="rect">
            <a:avLst/>
          </a:prstGeom>
          <a:solidFill>
            <a:srgbClr val="068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814816" y="838200"/>
            <a:ext cx="329184"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988625" y="762000"/>
            <a:ext cx="3810000" cy="228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28" name="Content Placeholder 2"/>
          <p:cNvSpPr>
            <a:spLocks noGrp="1"/>
          </p:cNvSpPr>
          <p:nvPr>
            <p:ph idx="1" hasCustomPrompt="1"/>
          </p:nvPr>
        </p:nvSpPr>
        <p:spPr>
          <a:xfrm>
            <a:off x="304800" y="1143000"/>
            <a:ext cx="8534400" cy="4525963"/>
          </a:xfrm>
        </p:spPr>
        <p:txBody>
          <a:bodyPr/>
          <a:lstStyle>
            <a:lvl1pPr>
              <a:buClr>
                <a:schemeClr val="tx1">
                  <a:lumMod val="75000"/>
                  <a:lumOff val="25000"/>
                </a:schemeClr>
              </a:buClr>
              <a:buFont typeface="Arial" pitchFamily="34" charset="0"/>
              <a:buNone/>
              <a:defRPr sz="2800" b="1">
                <a:latin typeface="Gill Sans MT" pitchFamily="34" charset="0"/>
              </a:defRPr>
            </a:lvl1pPr>
            <a:lvl2pPr>
              <a:buClr>
                <a:schemeClr val="tx1">
                  <a:lumMod val="75000"/>
                  <a:lumOff val="25000"/>
                </a:schemeClr>
              </a:buClr>
              <a:buFont typeface="Arial" pitchFamily="34" charset="0"/>
              <a:buChar char="•"/>
              <a:defRPr sz="2800">
                <a:latin typeface="Gill Sans MT" pitchFamily="34" charset="0"/>
              </a:defRPr>
            </a:lvl2pPr>
            <a:lvl3pPr>
              <a:buClr>
                <a:schemeClr val="tx1">
                  <a:lumMod val="75000"/>
                  <a:lumOff val="25000"/>
                </a:schemeClr>
              </a:buClr>
              <a:buSzPct val="70000"/>
              <a:buFont typeface="Courier New" pitchFamily="49" charset="0"/>
              <a:buChar char="o"/>
              <a:defRPr>
                <a:latin typeface="Gill Sans MT" pitchFamily="34" charset="0"/>
              </a:defRPr>
            </a:lvl3pPr>
            <a:lvl4pPr>
              <a:buClr>
                <a:schemeClr val="tx1">
                  <a:lumMod val="75000"/>
                  <a:lumOff val="25000"/>
                </a:schemeClr>
              </a:buClr>
              <a:defRPr>
                <a:latin typeface="Gill Sans MT" pitchFamily="34" charset="0"/>
              </a:defRPr>
            </a:lvl4pPr>
            <a:lvl5pPr>
              <a:buClr>
                <a:schemeClr val="tx1">
                  <a:lumMod val="75000"/>
                  <a:lumOff val="25000"/>
                </a:schemeClr>
              </a:buClr>
              <a:defRPr>
                <a:latin typeface="Gill Sans MT" pitchFamily="34" charset="0"/>
              </a:defRPr>
            </a:lvl5pPr>
          </a:lstStyle>
          <a:p>
            <a:pPr lvl="0"/>
            <a:r>
              <a:rPr lang="en-US" dirty="0" smtClean="0"/>
              <a:t>Topic</a:t>
            </a:r>
          </a:p>
          <a:p>
            <a:pPr lvl="1"/>
            <a:r>
              <a:rPr lang="en-US" dirty="0" smtClean="0"/>
              <a:t>Click to edit Master text styles</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Rectangle 26"/>
          <p:cNvSpPr/>
          <p:nvPr userDrawn="1"/>
        </p:nvSpPr>
        <p:spPr>
          <a:xfrm>
            <a:off x="23750" y="838200"/>
            <a:ext cx="4937760" cy="45720"/>
          </a:xfrm>
          <a:prstGeom prst="rect">
            <a:avLst/>
          </a:prstGeom>
          <a:gradFill>
            <a:gsLst>
              <a:gs pos="0">
                <a:schemeClr val="bg1">
                  <a:lumMod val="85000"/>
                </a:schemeClr>
              </a:gs>
              <a:gs pos="50000">
                <a:schemeClr val="bg1">
                  <a:lumMod val="9500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a:spLocks noGrp="1"/>
          </p:cNvSpPr>
          <p:nvPr>
            <p:ph type="title"/>
          </p:nvPr>
        </p:nvSpPr>
        <p:spPr>
          <a:xfrm>
            <a:off x="304800" y="52450"/>
            <a:ext cx="8534400" cy="785750"/>
          </a:xfrm>
        </p:spPr>
        <p:txBody>
          <a:bodyPr tIns="0" bIns="0">
            <a:normAutofit/>
          </a:bodyPr>
          <a:lstStyle>
            <a:lvl1pPr algn="l">
              <a:defRPr sz="3600" cap="small" baseline="0">
                <a:latin typeface="Gill Sans MT" pitchFamily="34" charset="0"/>
              </a:defRPr>
            </a:lvl1pPr>
          </a:lstStyle>
          <a:p>
            <a:r>
              <a:rPr lang="en-US" dirty="0" smtClean="0"/>
              <a:t>Click to edit Master title style</a:t>
            </a:r>
            <a:endParaRPr lang="en-US" dirty="0"/>
          </a:p>
        </p:txBody>
      </p:sp>
      <p:sp>
        <p:nvSpPr>
          <p:cNvPr id="19"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14" name="Rectangle 13"/>
          <p:cNvSpPr/>
          <p:nvPr userDrawn="1"/>
        </p:nvSpPr>
        <p:spPr>
          <a:xfrm>
            <a:off x="5012375" y="838200"/>
            <a:ext cx="914400" cy="45720"/>
          </a:xfrm>
          <a:prstGeom prst="rect">
            <a:avLst/>
          </a:prstGeom>
          <a:solidFill>
            <a:srgbClr val="8AA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55475" y="838200"/>
            <a:ext cx="914400" cy="45720"/>
          </a:xfrm>
          <a:prstGeom prst="rect">
            <a:avLst/>
          </a:prstGeom>
          <a:solidFill>
            <a:srgbClr val="0D8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910450" y="838200"/>
            <a:ext cx="914400" cy="45720"/>
          </a:xfrm>
          <a:prstGeom prst="rect">
            <a:avLst/>
          </a:prstGeom>
          <a:solidFill>
            <a:srgbClr val="5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67400" y="838200"/>
            <a:ext cx="914400" cy="45720"/>
          </a:xfrm>
          <a:prstGeom prst="rect">
            <a:avLst/>
          </a:prstGeom>
          <a:solidFill>
            <a:srgbClr val="068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814816" y="838200"/>
            <a:ext cx="329184"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988625" y="762000"/>
            <a:ext cx="3810000" cy="228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27" name="Title 1"/>
          <p:cNvSpPr>
            <a:spLocks noGrp="1"/>
          </p:cNvSpPr>
          <p:nvPr>
            <p:ph type="title"/>
          </p:nvPr>
        </p:nvSpPr>
        <p:spPr>
          <a:xfrm>
            <a:off x="304800" y="52450"/>
            <a:ext cx="8534400" cy="785750"/>
          </a:xfrm>
        </p:spPr>
        <p:txBody>
          <a:bodyPr tIns="0" bIns="0">
            <a:normAutofit/>
          </a:bodyPr>
          <a:lstStyle>
            <a:lvl1pPr algn="l">
              <a:defRPr sz="3600" cap="small" baseline="0">
                <a:latin typeface="Gill Sans MT" pitchFamily="34" charset="0"/>
              </a:defRPr>
            </a:lvl1pPr>
          </a:lstStyle>
          <a:p>
            <a:r>
              <a:rPr lang="en-US" dirty="0" smtClean="0"/>
              <a:t>Click to edit Master title style</a:t>
            </a:r>
            <a:endParaRPr lang="en-US" dirty="0"/>
          </a:p>
        </p:txBody>
      </p:sp>
      <p:sp>
        <p:nvSpPr>
          <p:cNvPr id="30" name="Rectangle 29"/>
          <p:cNvSpPr/>
          <p:nvPr userDrawn="1"/>
        </p:nvSpPr>
        <p:spPr>
          <a:xfrm>
            <a:off x="23750" y="838200"/>
            <a:ext cx="4937760" cy="45720"/>
          </a:xfrm>
          <a:prstGeom prst="rect">
            <a:avLst/>
          </a:prstGeom>
          <a:gradFill>
            <a:gsLst>
              <a:gs pos="0">
                <a:schemeClr val="bg1">
                  <a:lumMod val="85000"/>
                </a:schemeClr>
              </a:gs>
              <a:gs pos="50000">
                <a:schemeClr val="bg1">
                  <a:lumMod val="9500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SLDS logo_f.jpg"/>
          <p:cNvPicPr>
            <a:picLocks noChangeAspect="1"/>
          </p:cNvPicPr>
          <p:nvPr userDrawn="1"/>
        </p:nvPicPr>
        <p:blipFill>
          <a:blip r:embed="rId2" cstate="print"/>
          <a:stretch>
            <a:fillRect/>
          </a:stretch>
        </p:blipFill>
        <p:spPr>
          <a:xfrm>
            <a:off x="7591790" y="5181600"/>
            <a:ext cx="1192476" cy="1020733"/>
          </a:xfrm>
          <a:prstGeom prst="rect">
            <a:avLst/>
          </a:prstGeom>
        </p:spPr>
      </p:pic>
      <p:sp>
        <p:nvSpPr>
          <p:cNvPr id="32" name="Rectangle 31"/>
          <p:cNvSpPr/>
          <p:nvPr userDrawn="1"/>
        </p:nvSpPr>
        <p:spPr>
          <a:xfrm>
            <a:off x="7391400" y="5105400"/>
            <a:ext cx="1716975" cy="13547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pic>
        <p:nvPicPr>
          <p:cNvPr id="27" name="Picture 26" descr="SLDS logo_f.jpg"/>
          <p:cNvPicPr>
            <a:picLocks noChangeAspect="1"/>
          </p:cNvPicPr>
          <p:nvPr userDrawn="1"/>
        </p:nvPicPr>
        <p:blipFill>
          <a:blip r:embed="rId2" cstate="print"/>
          <a:stretch>
            <a:fillRect/>
          </a:stretch>
        </p:blipFill>
        <p:spPr>
          <a:xfrm>
            <a:off x="7591790" y="5181600"/>
            <a:ext cx="1192476" cy="1020733"/>
          </a:xfrm>
          <a:prstGeom prst="rect">
            <a:avLst/>
          </a:prstGeom>
        </p:spPr>
      </p:pic>
      <p:sp>
        <p:nvSpPr>
          <p:cNvPr id="30" name="Rectangle 29"/>
          <p:cNvSpPr/>
          <p:nvPr userDrawn="1"/>
        </p:nvSpPr>
        <p:spPr>
          <a:xfrm>
            <a:off x="7391400" y="5105400"/>
            <a:ext cx="1716975" cy="13547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8"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21" name="Rectangle 20"/>
          <p:cNvSpPr/>
          <p:nvPr userDrawn="1"/>
        </p:nvSpPr>
        <p:spPr>
          <a:xfrm rot="5400000" flipV="1">
            <a:off x="1143000" y="-1143000"/>
            <a:ext cx="6858000" cy="9144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2" name="Rounded Rectangle 21"/>
          <p:cNvSpPr/>
          <p:nvPr userDrawn="1"/>
        </p:nvSpPr>
        <p:spPr>
          <a:xfrm>
            <a:off x="0" y="0"/>
            <a:ext cx="9144000" cy="6477000"/>
          </a:xfrm>
          <a:prstGeom prst="roundRect">
            <a:avLst>
              <a:gd name="adj" fmla="val 0"/>
            </a:avLst>
          </a:prstGeom>
          <a:solidFill>
            <a:schemeClr val="bg1"/>
          </a:solidFill>
          <a:ln w="158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atin typeface="+mn-lt"/>
            </a:endParaRPr>
          </a:p>
        </p:txBody>
      </p:sp>
      <p:sp>
        <p:nvSpPr>
          <p:cNvPr id="14" name="Rectangle 13"/>
          <p:cNvSpPr/>
          <p:nvPr userDrawn="1"/>
        </p:nvSpPr>
        <p:spPr>
          <a:xfrm>
            <a:off x="5012375" y="838200"/>
            <a:ext cx="914400" cy="45720"/>
          </a:xfrm>
          <a:prstGeom prst="rect">
            <a:avLst/>
          </a:prstGeom>
          <a:solidFill>
            <a:srgbClr val="8AA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955475" y="838200"/>
            <a:ext cx="914400" cy="45720"/>
          </a:xfrm>
          <a:prstGeom prst="rect">
            <a:avLst/>
          </a:prstGeom>
          <a:solidFill>
            <a:srgbClr val="0D8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910450" y="838200"/>
            <a:ext cx="914400" cy="45720"/>
          </a:xfrm>
          <a:prstGeom prst="rect">
            <a:avLst/>
          </a:prstGeom>
          <a:solidFill>
            <a:srgbClr val="5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67400" y="838200"/>
            <a:ext cx="914400" cy="45720"/>
          </a:xfrm>
          <a:prstGeom prst="rect">
            <a:avLst/>
          </a:prstGeom>
          <a:solidFill>
            <a:srgbClr val="068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8814816" y="838200"/>
            <a:ext cx="329184"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988625" y="762000"/>
            <a:ext cx="3810000" cy="2286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p:cNvSpPr txBox="1">
            <a:spLocks/>
          </p:cNvSpPr>
          <p:nvPr userDrawn="1"/>
        </p:nvSpPr>
        <p:spPr>
          <a:xfrm>
            <a:off x="304800" y="6512625"/>
            <a:ext cx="9067800" cy="3810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ts val="0"/>
              </a:spcBef>
              <a:spcAft>
                <a:spcPts val="600"/>
              </a:spcAft>
              <a:buClrTx/>
              <a:buSzTx/>
              <a:buFont typeface="Arial" pitchFamily="34" charset="0"/>
              <a:buNone/>
              <a:tabLst/>
              <a:defRPr/>
            </a:pPr>
            <a:r>
              <a:rPr lang="en-US" sz="1400" b="0" dirty="0" smtClean="0">
                <a:solidFill>
                  <a:schemeClr val="bg1"/>
                </a:solidFill>
                <a:effectLst/>
                <a:latin typeface="Gill Sans MT" pitchFamily="34" charset="0"/>
                <a:cs typeface="Arial" pitchFamily="34" charset="0"/>
              </a:rPr>
              <a:t>2012 SLDS P-20W Best Practice Conference</a:t>
            </a:r>
            <a:endParaRPr kumimoji="0" lang="en-US" sz="1200" b="0" i="0" u="none" strike="noStrike" kern="1200" cap="none" spc="0" normalizeH="0" baseline="0" noProof="0" dirty="0" smtClean="0">
              <a:ln>
                <a:noFill/>
              </a:ln>
              <a:solidFill>
                <a:schemeClr val="bg1"/>
              </a:solidFill>
              <a:effectLst/>
              <a:uLnTx/>
              <a:uFillTx/>
              <a:latin typeface="Gill Sans MT" pitchFamily="34" charset="0"/>
              <a:ea typeface="+mn-ea"/>
              <a:cs typeface="Arial" pitchFamily="34" charset="0"/>
            </a:endParaRPr>
          </a:p>
        </p:txBody>
      </p:sp>
      <p:sp>
        <p:nvSpPr>
          <p:cNvPr id="28" name="Content Placeholder 2"/>
          <p:cNvSpPr>
            <a:spLocks noGrp="1"/>
          </p:cNvSpPr>
          <p:nvPr>
            <p:ph idx="1" hasCustomPrompt="1"/>
          </p:nvPr>
        </p:nvSpPr>
        <p:spPr>
          <a:xfrm>
            <a:off x="318448" y="1143000"/>
            <a:ext cx="8534400" cy="4525963"/>
          </a:xfrm>
        </p:spPr>
        <p:txBody>
          <a:bodyPr/>
          <a:lstStyle>
            <a:lvl1pPr>
              <a:buClr>
                <a:schemeClr val="tx1">
                  <a:lumMod val="75000"/>
                  <a:lumOff val="25000"/>
                </a:schemeClr>
              </a:buClr>
              <a:buFont typeface="Arial" pitchFamily="34" charset="0"/>
              <a:buNone/>
              <a:defRPr sz="2800" b="1">
                <a:latin typeface="Gill Sans MT" pitchFamily="34" charset="0"/>
              </a:defRPr>
            </a:lvl1pPr>
            <a:lvl2pPr>
              <a:buClr>
                <a:schemeClr val="tx1">
                  <a:lumMod val="75000"/>
                  <a:lumOff val="25000"/>
                </a:schemeClr>
              </a:buClr>
              <a:buFont typeface="Arial" pitchFamily="34" charset="0"/>
              <a:buChar char="•"/>
              <a:defRPr sz="2800">
                <a:latin typeface="Gill Sans MT" pitchFamily="34" charset="0"/>
              </a:defRPr>
            </a:lvl2pPr>
            <a:lvl3pPr>
              <a:buClr>
                <a:schemeClr val="tx1">
                  <a:lumMod val="75000"/>
                  <a:lumOff val="25000"/>
                </a:schemeClr>
              </a:buClr>
              <a:buSzPct val="70000"/>
              <a:buFont typeface="Courier New" pitchFamily="49" charset="0"/>
              <a:buChar char="o"/>
              <a:defRPr>
                <a:latin typeface="Gill Sans MT" pitchFamily="34" charset="0"/>
              </a:defRPr>
            </a:lvl3pPr>
            <a:lvl4pPr>
              <a:buClr>
                <a:schemeClr val="tx1">
                  <a:lumMod val="75000"/>
                  <a:lumOff val="25000"/>
                </a:schemeClr>
              </a:buClr>
              <a:defRPr>
                <a:latin typeface="Gill Sans MT" pitchFamily="34" charset="0"/>
              </a:defRPr>
            </a:lvl4pPr>
            <a:lvl5pPr>
              <a:buClr>
                <a:schemeClr val="tx1">
                  <a:lumMod val="75000"/>
                  <a:lumOff val="25000"/>
                </a:schemeClr>
              </a:buClr>
              <a:defRPr>
                <a:latin typeface="Gill Sans MT" pitchFamily="34" charset="0"/>
              </a:defRPr>
            </a:lvl5pPr>
          </a:lstStyle>
          <a:p>
            <a:pPr lvl="0"/>
            <a:r>
              <a:rPr lang="en-US" dirty="0" smtClean="0"/>
              <a:t>Topic</a:t>
            </a:r>
          </a:p>
          <a:p>
            <a:pPr lvl="1"/>
            <a:r>
              <a:rPr lang="en-US" dirty="0" smtClean="0"/>
              <a:t>Click to edit Master text styles</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Rectangle 26"/>
          <p:cNvSpPr/>
          <p:nvPr userDrawn="1"/>
        </p:nvSpPr>
        <p:spPr>
          <a:xfrm>
            <a:off x="23750" y="838200"/>
            <a:ext cx="4937760" cy="45720"/>
          </a:xfrm>
          <a:prstGeom prst="rect">
            <a:avLst/>
          </a:prstGeom>
          <a:gradFill>
            <a:gsLst>
              <a:gs pos="0">
                <a:schemeClr val="bg1">
                  <a:lumMod val="85000"/>
                </a:schemeClr>
              </a:gs>
              <a:gs pos="50000">
                <a:schemeClr val="bg1">
                  <a:lumMod val="9500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SLDS logo_f.jpg"/>
          <p:cNvPicPr>
            <a:picLocks noChangeAspect="1"/>
          </p:cNvPicPr>
          <p:nvPr userDrawn="1"/>
        </p:nvPicPr>
        <p:blipFill>
          <a:blip r:embed="rId2" cstate="print"/>
          <a:stretch>
            <a:fillRect/>
          </a:stretch>
        </p:blipFill>
        <p:spPr>
          <a:xfrm>
            <a:off x="7591790" y="5181600"/>
            <a:ext cx="1192476" cy="1020733"/>
          </a:xfrm>
          <a:prstGeom prst="rect">
            <a:avLst/>
          </a:prstGeom>
        </p:spPr>
      </p:pic>
      <p:sp>
        <p:nvSpPr>
          <p:cNvPr id="24" name="Rectangle 23"/>
          <p:cNvSpPr/>
          <p:nvPr userDrawn="1"/>
        </p:nvSpPr>
        <p:spPr>
          <a:xfrm>
            <a:off x="7391400" y="5105400"/>
            <a:ext cx="1716975" cy="135477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a:spLocks noGrp="1"/>
          </p:cNvSpPr>
          <p:nvPr>
            <p:ph type="title"/>
          </p:nvPr>
        </p:nvSpPr>
        <p:spPr>
          <a:xfrm>
            <a:off x="304800" y="52450"/>
            <a:ext cx="8534400" cy="785750"/>
          </a:xfrm>
        </p:spPr>
        <p:txBody>
          <a:bodyPr tIns="0" bIns="0">
            <a:normAutofit/>
          </a:bodyPr>
          <a:lstStyle>
            <a:lvl1pPr algn="l">
              <a:defRPr sz="3600" cap="small" baseline="0">
                <a:latin typeface="Gill Sans MT" pitchFamily="34" charset="0"/>
              </a:defRPr>
            </a:lvl1pPr>
          </a:lstStyle>
          <a:p>
            <a:r>
              <a:rPr lang="en-US" dirty="0" smtClean="0"/>
              <a:t>Click to edit Master title style</a:t>
            </a:r>
            <a:endParaRPr lang="en-US" dirty="0"/>
          </a:p>
        </p:txBody>
      </p:sp>
      <p:sp>
        <p:nvSpPr>
          <p:cNvPr id="32" name="Slide Number Placeholder 5"/>
          <p:cNvSpPr>
            <a:spLocks noGrp="1"/>
          </p:cNvSpPr>
          <p:nvPr>
            <p:ph type="sldNum" sz="quarter" idx="12"/>
          </p:nvPr>
        </p:nvSpPr>
        <p:spPr>
          <a:xfrm>
            <a:off x="6758050" y="6504750"/>
            <a:ext cx="2133600" cy="365125"/>
          </a:xfrm>
        </p:spPr>
        <p:txBody>
          <a:bodyPr/>
          <a:lstStyle>
            <a:lvl1pPr>
              <a:defRPr b="0">
                <a:solidFill>
                  <a:schemeClr val="bg1"/>
                </a:solidFill>
                <a:latin typeface="Franklin Gothic Book" pitchFamily="34" charset="0"/>
                <a:cs typeface="Arial" pitchFamily="34" charset="0"/>
              </a:defRPr>
            </a:lvl1pPr>
          </a:lstStyle>
          <a:p>
            <a:fld id="{78085499-22F0-4E30-BA6A-ED84175C6FDF}" type="slidenum">
              <a:rPr lang="en-US" smtClean="0"/>
              <a:pPr/>
              <a:t>‹#›</a:t>
            </a:fld>
            <a:endParaRPr lang="en-US" dirty="0"/>
          </a:p>
        </p:txBody>
      </p:sp>
    </p:spTree>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2426" y="2895600"/>
            <a:ext cx="4572000" cy="1368798"/>
          </a:xfrm>
        </p:spPr>
        <p:txBody>
          <a:bodyPr>
            <a:normAutofit/>
          </a:bodyPr>
          <a:lstStyle>
            <a:lvl1pPr marL="0" indent="0" algn="l">
              <a:buNone/>
              <a:defRPr sz="2000" b="0" i="1" cap="none" spc="12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Rectangle 14"/>
          <p:cNvSpPr/>
          <p:nvPr/>
        </p:nvSpPr>
        <p:spPr>
          <a:xfrm>
            <a:off x="0" y="4743451"/>
            <a:ext cx="9144000" cy="211455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6" name="Straight Connector 15"/>
          <p:cNvCxnSpPr/>
          <p:nvPr/>
        </p:nvCxnSpPr>
        <p:spPr>
          <a:xfrm>
            <a:off x="0" y="4714875"/>
            <a:ext cx="91440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ate Placeholder 21"/>
          <p:cNvSpPr>
            <a:spLocks noGrp="1"/>
          </p:cNvSpPr>
          <p:nvPr>
            <p:ph type="dt" sz="half" idx="10"/>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23" name="Slide Number Placeholder 22"/>
          <p:cNvSpPr>
            <a:spLocks noGrp="1"/>
          </p:cNvSpPr>
          <p:nvPr>
            <p:ph type="sldNum" sz="quarter" idx="11"/>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4" name="Footer Placeholder 23"/>
          <p:cNvSpPr>
            <a:spLocks noGrp="1"/>
          </p:cNvSpPr>
          <p:nvPr>
            <p:ph type="ftr" sz="quarter" idx="12"/>
          </p:nvPr>
        </p:nvSpPr>
        <p:spPr/>
        <p:txBody>
          <a:bodyPr/>
          <a:lstStyle/>
          <a:p>
            <a:endParaRPr lang="en-US">
              <a:solidFill>
                <a:srgbClr val="FFFFFF">
                  <a:alpha val="65000"/>
                </a:srgbClr>
              </a:solidFill>
            </a:endParaRPr>
          </a:p>
        </p:txBody>
      </p:sp>
      <p:sp>
        <p:nvSpPr>
          <p:cNvPr id="12" name="Title 11"/>
          <p:cNvSpPr>
            <a:spLocks noGrp="1"/>
          </p:cNvSpPr>
          <p:nvPr>
            <p:ph type="title"/>
          </p:nvPr>
        </p:nvSpPr>
        <p:spPr>
          <a:xfrm>
            <a:off x="352426" y="457200"/>
            <a:ext cx="7680960" cy="2438399"/>
          </a:xfrm>
        </p:spPr>
        <p:txBody>
          <a:bodyPr>
            <a:normAutofit/>
          </a:bodyPr>
          <a:lstStyle>
            <a:lvl1pPr>
              <a:spcBef>
                <a:spcPts val="0"/>
              </a:spcBef>
              <a:defRPr kumimoji="0" lang="en-US" sz="6000" b="1" i="0" u="none" strike="noStrike" kern="1200" cap="none" spc="0" normalizeH="0" baseline="0" noProof="0" smtClean="0">
                <a:ln>
                  <a:noFill/>
                </a:ln>
                <a:gradFill>
                  <a:gsLst>
                    <a:gs pos="0">
                      <a:schemeClr val="tx1">
                        <a:alpha val="92000"/>
                      </a:schemeClr>
                    </a:gs>
                    <a:gs pos="45000">
                      <a:schemeClr val="tx1">
                        <a:alpha val="51000"/>
                      </a:schemeClr>
                    </a:gs>
                    <a:gs pos="100000">
                      <a:schemeClr val="tx1"/>
                    </a:gs>
                  </a:gsLst>
                  <a:lin ang="3600000" scaled="0"/>
                </a:gradFill>
                <a:effectLst/>
                <a:uLnTx/>
                <a:uFillTx/>
                <a:latin typeface="+mj-lt"/>
                <a:ea typeface="+mj-ea"/>
                <a:cs typeface="Tunga" pitchFamily="2"/>
              </a:defRPr>
            </a:lvl1pPr>
          </a:lstStyle>
          <a:p>
            <a:r>
              <a:rPr lang="en-US" smtClean="0"/>
              <a:t>Click to edit Master title style</a:t>
            </a:r>
            <a:endParaRPr lang="en-US" dirty="0"/>
          </a:p>
        </p:txBody>
      </p:sp>
    </p:spTree>
    <p:extLst>
      <p:ext uri="{BB962C8B-B14F-4D97-AF65-F5344CB8AC3E}">
        <p14:creationId xmlns:p14="http://schemas.microsoft.com/office/powerpoint/2010/main" val="1657832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Content Placeholder 30"/>
          <p:cNvSpPr>
            <a:spLocks noGrp="1"/>
          </p:cNvSpPr>
          <p:nvPr>
            <p:ph sz="quarter" idx="13"/>
          </p:nvPr>
        </p:nvSpPr>
        <p:spPr>
          <a:xfrm>
            <a:off x="352426" y="1463040"/>
            <a:ext cx="7680960" cy="472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11"/>
          <p:cNvSpPr>
            <a:spLocks noGrp="1"/>
          </p:cNvSpPr>
          <p:nvPr>
            <p:ph type="dt" sz="half" idx="14"/>
          </p:nvPr>
        </p:nvSpPr>
        <p:spPr/>
        <p:txBody>
          <a:body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19" name="Slide Number Placeholder 18"/>
          <p:cNvSpPr>
            <a:spLocks noGrp="1"/>
          </p:cNvSpPr>
          <p:nvPr>
            <p:ph type="sldNum" sz="quarter" idx="15"/>
          </p:nvPr>
        </p:nvSpPr>
        <p:spPr/>
        <p:txBody>
          <a:body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
        <p:nvSpPr>
          <p:cNvPr id="21" name="Footer Placeholder 20"/>
          <p:cNvSpPr>
            <a:spLocks noGrp="1"/>
          </p:cNvSpPr>
          <p:nvPr>
            <p:ph type="ftr" sz="quarter" idx="16"/>
          </p:nvPr>
        </p:nvSpPr>
        <p:spPr/>
        <p:txBody>
          <a:bodyPr/>
          <a:lstStyle/>
          <a:p>
            <a:endParaRPr lang="en-US">
              <a:solidFill>
                <a:srgbClr val="FFFFFF">
                  <a:alpha val="65000"/>
                </a:srgbClr>
              </a:solidFill>
            </a:endParaRPr>
          </a:p>
        </p:txBody>
      </p:sp>
      <p:sp>
        <p:nvSpPr>
          <p:cNvPr id="8" name="Title 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4045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85499-22F0-4E30-BA6A-ED84175C6FD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8" r:id="rId1"/>
    <p:sldLayoutId id="2147483665" r:id="rId2"/>
    <p:sldLayoutId id="2147483670" r:id="rId3"/>
    <p:sldLayoutId id="2147483667" r:id="rId4"/>
    <p:sldLayoutId id="2147483666" r:id="rId5"/>
    <p:sldLayoutId id="2147483669" r:id="rId6"/>
    <p:sldLayoutId id="2147483731" r:id="rId7"/>
  </p:sldLayoutIdLst>
  <p:hf hdr="0"/>
  <p:txStyles>
    <p:titleStyle>
      <a:lvl1pPr algn="ctr" defTabSz="914400" rtl="0" eaLnBrk="1" latinLnBrk="0" hangingPunct="1">
        <a:spcBef>
          <a:spcPct val="0"/>
        </a:spcBef>
        <a:buNone/>
        <a:defRPr sz="4400" kern="1200" cap="small" baseline="0">
          <a:solidFill>
            <a:schemeClr val="tx1"/>
          </a:solidFill>
          <a:latin typeface="Franklin Gothic Dem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Franklin Gothic Book" pitchFamily="34" charset="0"/>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Franklin Gothic Book"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Franklin Gothic Book"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Franklin Gothic Book"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426" y="228600"/>
            <a:ext cx="768096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6" y="1463040"/>
            <a:ext cx="768096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426" y="6543676"/>
            <a:ext cx="1466850" cy="247650"/>
          </a:xfrm>
          <a:prstGeom prst="rect">
            <a:avLst/>
          </a:prstGeom>
        </p:spPr>
        <p:txBody>
          <a:bodyPr vert="horz" lIns="91440" tIns="45720" rIns="91440" bIns="45720" rtlCol="0" anchor="ctr">
            <a:normAutofit/>
          </a:bodyPr>
          <a:lstStyle>
            <a:lvl1pPr algn="l">
              <a:defRPr sz="1000" b="1">
                <a:solidFill>
                  <a:schemeClr val="tx1">
                    <a:alpha val="65000"/>
                  </a:schemeClr>
                </a:solidFill>
              </a:defRPr>
            </a:lvl1pPr>
          </a:lstStyle>
          <a:p>
            <a:fld id="{F0C921F0-432F-45FD-87A1-871605E3ABA7}" type="datetimeFigureOut">
              <a:rPr lang="en-US" smtClean="0">
                <a:solidFill>
                  <a:srgbClr val="FFFFFF">
                    <a:alpha val="65000"/>
                  </a:srgbClr>
                </a:solidFill>
              </a:rPr>
              <a:pPr/>
              <a:t>10/22/2012</a:t>
            </a:fld>
            <a:endParaRPr lang="en-US">
              <a:solidFill>
                <a:srgbClr val="FFFFFF">
                  <a:alpha val="65000"/>
                </a:srgbClr>
              </a:solidFill>
            </a:endParaRPr>
          </a:p>
        </p:txBody>
      </p:sp>
      <p:sp>
        <p:nvSpPr>
          <p:cNvPr id="5" name="Footer Placeholder 4"/>
          <p:cNvSpPr>
            <a:spLocks noGrp="1"/>
          </p:cNvSpPr>
          <p:nvPr>
            <p:ph type="ftr" sz="quarter" idx="3"/>
          </p:nvPr>
        </p:nvSpPr>
        <p:spPr>
          <a:xfrm>
            <a:off x="1809749" y="6543676"/>
            <a:ext cx="4086225" cy="247650"/>
          </a:xfrm>
          <a:prstGeom prst="rect">
            <a:avLst/>
          </a:prstGeom>
        </p:spPr>
        <p:txBody>
          <a:bodyPr vert="horz" lIns="91440" tIns="45720" rIns="91440" bIns="45720" rtlCol="0" anchor="ctr">
            <a:normAutofit/>
          </a:bodyPr>
          <a:lstStyle>
            <a:lvl1pPr algn="l">
              <a:defRPr sz="1000" b="1" i="1">
                <a:solidFill>
                  <a:schemeClr val="tx1">
                    <a:alpha val="65000"/>
                  </a:schemeClr>
                </a:solidFill>
              </a:defRPr>
            </a:lvl1pPr>
          </a:lstStyle>
          <a:p>
            <a:endParaRPr lang="en-US">
              <a:solidFill>
                <a:srgbClr val="FFFFFF">
                  <a:alpha val="65000"/>
                </a:srgbClr>
              </a:solidFill>
            </a:endParaRPr>
          </a:p>
        </p:txBody>
      </p:sp>
      <p:sp>
        <p:nvSpPr>
          <p:cNvPr id="6" name="Slide Number Placeholder 5"/>
          <p:cNvSpPr>
            <a:spLocks noGrp="1"/>
          </p:cNvSpPr>
          <p:nvPr>
            <p:ph type="sldNum" sz="quarter" idx="4"/>
          </p:nvPr>
        </p:nvSpPr>
        <p:spPr>
          <a:xfrm>
            <a:off x="7886700" y="6543676"/>
            <a:ext cx="876300" cy="247650"/>
          </a:xfrm>
          <a:prstGeom prst="rect">
            <a:avLst/>
          </a:prstGeom>
        </p:spPr>
        <p:txBody>
          <a:bodyPr vert="horz" lIns="91440" tIns="45720" rIns="91440" bIns="45720" rtlCol="0" anchor="ctr">
            <a:normAutofit/>
          </a:bodyPr>
          <a:lstStyle>
            <a:lvl1pPr algn="r">
              <a:defRPr sz="1000" b="1">
                <a:solidFill>
                  <a:schemeClr val="tx1">
                    <a:alpha val="65000"/>
                  </a:schemeClr>
                </a:solidFill>
              </a:defRPr>
            </a:lvl1pPr>
          </a:lstStyle>
          <a:p>
            <a:fld id="{0416ADC4-8FB2-4FDD-B4BD-88AF6D6FE5B2}" type="slidenum">
              <a:rPr lang="en-US" smtClean="0">
                <a:solidFill>
                  <a:srgbClr val="FFFFFF">
                    <a:alpha val="65000"/>
                  </a:srgbClr>
                </a:solidFill>
              </a:rPr>
              <a:pPr/>
              <a:t>‹#›</a:t>
            </a:fld>
            <a:endParaRPr lang="en-US">
              <a:solidFill>
                <a:srgbClr val="FFFFFF">
                  <a:alpha val="65000"/>
                </a:srgbClr>
              </a:solidFill>
            </a:endParaRPr>
          </a:p>
        </p:txBody>
      </p:sp>
    </p:spTree>
    <p:extLst>
      <p:ext uri="{BB962C8B-B14F-4D97-AF65-F5344CB8AC3E}">
        <p14:creationId xmlns:p14="http://schemas.microsoft.com/office/powerpoint/2010/main" val="366193031"/>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spcBef>
          <a:spcPts val="400"/>
        </a:spcBef>
        <a:buNone/>
        <a:defRPr sz="4000" b="0" kern="1200" cap="none" spc="0" baseline="0">
          <a:solidFill>
            <a:schemeClr val="tx1"/>
          </a:solidFill>
          <a:latin typeface="+mj-lt"/>
          <a:ea typeface="+mj-ea"/>
          <a:cs typeface="Tunga" pitchFamily="2"/>
        </a:defRPr>
      </a:lvl1pPr>
    </p:titleStyle>
    <p:body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ldsdemo.nsparc.msstate.edu/SitePages/Home.asp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mailto:jeff.sellers@sst-slds.org" TargetMode="External"/><Relationship Id="rId3" Type="http://schemas.openxmlformats.org/officeDocument/2006/relationships/hyperlink" Target="mailto:dads2busy@gmail.com" TargetMode="External"/><Relationship Id="rId7" Type="http://schemas.openxmlformats.org/officeDocument/2006/relationships/hyperlink" Target="mailto:jim.campbell@sst-slds.org" TargetMode="External"/><Relationship Id="rId2" Type="http://schemas.openxmlformats.org/officeDocument/2006/relationships/hyperlink" Target="mailto:Charles.McGrew@ky.gov" TargetMode="External"/><Relationship Id="rId1" Type="http://schemas.openxmlformats.org/officeDocument/2006/relationships/slideLayout" Target="../slideLayouts/slideLayout2.xml"/><Relationship Id="rId6" Type="http://schemas.openxmlformats.org/officeDocument/2006/relationships/hyperlink" Target="mailto:MParisi@nsparc.msstate.edu" TargetMode="External"/><Relationship Id="rId5" Type="http://schemas.openxmlformats.org/officeDocument/2006/relationships/hyperlink" Target="mailto:Neal.Gibson@arkansas.gov" TargetMode="External"/><Relationship Id="rId10" Type="http://schemas.openxmlformats.org/officeDocument/2006/relationships/hyperlink" Target="http://nces.ed.gov/programs/slds/pdf/federated_centralized_print.pdf" TargetMode="External"/><Relationship Id="rId4" Type="http://schemas.openxmlformats.org/officeDocument/2006/relationships/hyperlink" Target="mailto:aaron.schroeder@vt.edu" TargetMode="External"/><Relationship Id="rId9" Type="http://schemas.openxmlformats.org/officeDocument/2006/relationships/hyperlink" Target="mailto:keith.brown@sst-slds.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78085499-22F0-4E30-BA6A-ED84175C6FDF}" type="slidenum">
              <a:rPr lang="en-US" smtClean="0"/>
              <a:pPr/>
              <a:t>1</a:t>
            </a:fld>
            <a:endParaRPr lang="en-US" dirty="0"/>
          </a:p>
        </p:txBody>
      </p:sp>
      <p:sp>
        <p:nvSpPr>
          <p:cNvPr id="4" name="Title 3"/>
          <p:cNvSpPr>
            <a:spLocks noGrp="1"/>
          </p:cNvSpPr>
          <p:nvPr>
            <p:ph type="title"/>
          </p:nvPr>
        </p:nvSpPr>
        <p:spPr/>
        <p:txBody>
          <a:bodyPr/>
          <a:lstStyle/>
          <a:p>
            <a:pPr algn="r"/>
            <a:r>
              <a:rPr lang="en-US" dirty="0" smtClean="0">
                <a:solidFill>
                  <a:schemeClr val="tx1">
                    <a:lumMod val="95000"/>
                    <a:lumOff val="5000"/>
                  </a:schemeClr>
                </a:solidFill>
                <a:latin typeface="Gill Sans MT" pitchFamily="34" charset="0"/>
              </a:rPr>
              <a:t>Federated &amp; Centralized Models</a:t>
            </a:r>
            <a:endParaRPr lang="en-US" dirty="0">
              <a:solidFill>
                <a:schemeClr val="tx1">
                  <a:lumMod val="95000"/>
                  <a:lumOff val="5000"/>
                </a:schemeClr>
              </a:solidFill>
              <a:latin typeface="Gill Sans MT" pitchFamily="34" charset="0"/>
            </a:endParaRPr>
          </a:p>
        </p:txBody>
      </p:sp>
      <p:sp>
        <p:nvSpPr>
          <p:cNvPr id="6" name="Rectangle 5"/>
          <p:cNvSpPr/>
          <p:nvPr/>
        </p:nvSpPr>
        <p:spPr>
          <a:xfrm>
            <a:off x="2069275" y="2699846"/>
            <a:ext cx="6781800" cy="1988237"/>
          </a:xfrm>
          <a:prstGeom prst="rect">
            <a:avLst/>
          </a:prstGeom>
        </p:spPr>
        <p:txBody>
          <a:bodyPr wrap="square">
            <a:noAutofit/>
          </a:bodyPr>
          <a:lstStyle/>
          <a:p>
            <a:pPr lvl="0" algn="r">
              <a:lnSpc>
                <a:spcPct val="80000"/>
              </a:lnSpc>
              <a:spcBef>
                <a:spcPct val="20000"/>
              </a:spcBef>
              <a:defRPr/>
            </a:pPr>
            <a:r>
              <a:rPr lang="en-US" sz="2400" b="1" dirty="0" smtClean="0">
                <a:solidFill>
                  <a:schemeClr val="tx1">
                    <a:lumMod val="95000"/>
                    <a:lumOff val="5000"/>
                  </a:schemeClr>
                </a:solidFill>
                <a:latin typeface="Gill Sans MT" pitchFamily="34" charset="0"/>
              </a:rPr>
              <a:t>Tuesday, October 30, 2012</a:t>
            </a:r>
          </a:p>
          <a:p>
            <a:pPr lvl="0">
              <a:lnSpc>
                <a:spcPct val="80000"/>
              </a:lnSpc>
              <a:spcBef>
                <a:spcPct val="20000"/>
              </a:spcBef>
              <a:defRPr/>
            </a:pPr>
            <a:endParaRPr lang="en-US" sz="2400" dirty="0" smtClean="0">
              <a:solidFill>
                <a:schemeClr val="tx1">
                  <a:lumMod val="95000"/>
                  <a:lumOff val="5000"/>
                </a:schemeClr>
              </a:solidFill>
              <a:latin typeface="Gill Sans MT" pitchFamily="34" charset="0"/>
            </a:endParaRP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Facilitator: Jim Campbell (SST), Jeff Sellers (SST), Keith Brown (SST)</a:t>
            </a: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Panelists:</a:t>
            </a: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Charles McGrew,  Kentucky P-20 Data Collaborative</a:t>
            </a: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Mimmo Parisi,  National Strategic Planning &amp; Analysis Research Center (</a:t>
            </a:r>
            <a:r>
              <a:rPr lang="en-US" dirty="0" err="1" smtClean="0">
                <a:solidFill>
                  <a:schemeClr val="tx1">
                    <a:lumMod val="95000"/>
                    <a:lumOff val="5000"/>
                  </a:schemeClr>
                </a:solidFill>
                <a:latin typeface="Gill Sans MT" pitchFamily="34" charset="0"/>
              </a:rPr>
              <a:t>nSPARC</a:t>
            </a:r>
            <a:r>
              <a:rPr lang="en-US" dirty="0" smtClean="0">
                <a:solidFill>
                  <a:schemeClr val="tx1">
                    <a:lumMod val="95000"/>
                    <a:lumOff val="5000"/>
                  </a:schemeClr>
                </a:solidFill>
                <a:latin typeface="Gill Sans MT" pitchFamily="34" charset="0"/>
              </a:rPr>
              <a:t>)</a:t>
            </a: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Neal Gibson,  Arkansas Research Center</a:t>
            </a:r>
          </a:p>
          <a:p>
            <a:pPr lvl="0">
              <a:lnSpc>
                <a:spcPct val="80000"/>
              </a:lnSpc>
              <a:spcBef>
                <a:spcPct val="20000"/>
              </a:spcBef>
              <a:spcAft>
                <a:spcPts val="1200"/>
              </a:spcAft>
              <a:defRPr/>
            </a:pPr>
            <a:r>
              <a:rPr lang="en-US" dirty="0" smtClean="0">
                <a:solidFill>
                  <a:schemeClr val="tx1">
                    <a:lumMod val="95000"/>
                    <a:lumOff val="5000"/>
                  </a:schemeClr>
                </a:solidFill>
                <a:latin typeface="Gill Sans MT" pitchFamily="34" charset="0"/>
              </a:rPr>
              <a:t>Aaron Schroeder,  Virginia Tech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endParaRPr lang="en-US" dirty="0"/>
          </a:p>
        </p:txBody>
      </p:sp>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10</a:t>
            </a:fld>
            <a:endParaRPr lang="en-US" dirty="0">
              <a:solidFill>
                <a:prstClr val="white"/>
              </a:solidFill>
            </a:endParaRPr>
          </a:p>
        </p:txBody>
      </p:sp>
      <p:sp>
        <p:nvSpPr>
          <p:cNvPr id="5" name="TextBox 18"/>
          <p:cNvSpPr txBox="1"/>
          <p:nvPr/>
        </p:nvSpPr>
        <p:spPr>
          <a:xfrm>
            <a:off x="228600" y="4088989"/>
            <a:ext cx="86868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effectLst>
                  <a:reflection blurRad="12700" stA="23000" endPos="45000" dir="5400000" sy="-100000" algn="bl" rotWithShape="0"/>
                </a:effectLst>
                <a:latin typeface="Arial" pitchFamily="34" charset="0"/>
                <a:ea typeface="Verdana" pitchFamily="34" charset="0"/>
                <a:cs typeface="Arial" pitchFamily="34" charset="0"/>
              </a:rPr>
              <a:t>STATEWIDE LONGITUDINAL DATA SYSTEM (SLDS)</a:t>
            </a:r>
            <a:endParaRPr lang="en-US" sz="2400" b="1" dirty="0">
              <a:effectLst>
                <a:reflection blurRad="12700" stA="23000" endPos="45000" dir="5400000" sy="-100000" algn="bl" rotWithShape="0"/>
              </a:effectLst>
              <a:latin typeface="Arial" pitchFamily="34" charset="0"/>
              <a:ea typeface="Verdana"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307346"/>
            <a:ext cx="7467600" cy="1520044"/>
          </a:xfrm>
          <a:prstGeom prst="rect">
            <a:avLst/>
          </a:prstGeom>
        </p:spPr>
      </p:pic>
    </p:spTree>
    <p:extLst>
      <p:ext uri="{BB962C8B-B14F-4D97-AF65-F5344CB8AC3E}">
        <p14:creationId xmlns:p14="http://schemas.microsoft.com/office/powerpoint/2010/main" val="3958182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r>
              <a:rPr lang="en-US" dirty="0" smtClean="0"/>
              <a:t>    </a:t>
            </a:r>
            <a:endParaRPr lang="en-US" dirty="0"/>
          </a:p>
        </p:txBody>
      </p:sp>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11</a:t>
            </a:fld>
            <a:endParaRPr lang="en-US" dirty="0">
              <a:solidFill>
                <a:prstClr val="white"/>
              </a:solidFill>
            </a:endParaRPr>
          </a:p>
        </p:txBody>
      </p:sp>
      <p:grpSp>
        <p:nvGrpSpPr>
          <p:cNvPr id="5" name="Group 4"/>
          <p:cNvGrpSpPr/>
          <p:nvPr/>
        </p:nvGrpSpPr>
        <p:grpSpPr>
          <a:xfrm>
            <a:off x="352425" y="2363361"/>
            <a:ext cx="2743200" cy="2131278"/>
            <a:chOff x="581025" y="2288322"/>
            <a:chExt cx="2743200" cy="2131278"/>
          </a:xfrm>
        </p:grpSpPr>
        <p:sp>
          <p:nvSpPr>
            <p:cNvPr id="16" name="Rectangle 15"/>
            <p:cNvSpPr/>
            <p:nvPr/>
          </p:nvSpPr>
          <p:spPr>
            <a:xfrm>
              <a:off x="581025" y="2288322"/>
              <a:ext cx="2743200" cy="2131278"/>
            </a:xfrm>
            <a:prstGeom prst="rect">
              <a:avLst/>
            </a:prstGeom>
            <a:solidFill>
              <a:srgbClr val="0097BE"/>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7" name="TextBox 8"/>
            <p:cNvSpPr txBox="1"/>
            <p:nvPr/>
          </p:nvSpPr>
          <p:spPr>
            <a:xfrm>
              <a:off x="742950" y="3060412"/>
              <a:ext cx="2362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97BE">
                      <a:lumMod val="50000"/>
                    </a:srgbClr>
                  </a:solidFill>
                  <a:effectLst/>
                  <a:uLnTx/>
                  <a:uFillTx/>
                  <a:latin typeface="Arial" pitchFamily="34" charset="0"/>
                  <a:ea typeface="Verdana" pitchFamily="34" charset="0"/>
                  <a:cs typeface="Arial" pitchFamily="34" charset="0"/>
                </a:rPr>
                <a:t>CULTURE OF COOPERATION</a:t>
              </a:r>
              <a:endParaRPr kumimoji="0" lang="en-US" sz="1600" b="1" i="0" u="none" strike="noStrike" kern="1200" cap="none" spc="0" normalizeH="0" baseline="0" noProof="0" dirty="0">
                <a:ln>
                  <a:noFill/>
                </a:ln>
                <a:solidFill>
                  <a:srgbClr val="0097BE">
                    <a:lumMod val="50000"/>
                  </a:srgbClr>
                </a:solidFill>
                <a:effectLst/>
                <a:uLnTx/>
                <a:uFillTx/>
                <a:latin typeface="Arial" pitchFamily="34" charset="0"/>
                <a:ea typeface="Verdana" pitchFamily="34" charset="0"/>
                <a:cs typeface="Arial" pitchFamily="34" charset="0"/>
              </a:endParaRPr>
            </a:p>
          </p:txBody>
        </p:sp>
        <p:cxnSp>
          <p:nvCxnSpPr>
            <p:cNvPr id="18" name="Straight Connector 17"/>
            <p:cNvCxnSpPr/>
            <p:nvPr/>
          </p:nvCxnSpPr>
          <p:spPr>
            <a:xfrm>
              <a:off x="626745" y="4191000"/>
              <a:ext cx="265176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cxnSp>
          <p:nvCxnSpPr>
            <p:cNvPr id="19" name="Straight Connector 18"/>
            <p:cNvCxnSpPr/>
            <p:nvPr/>
          </p:nvCxnSpPr>
          <p:spPr>
            <a:xfrm>
              <a:off x="626745" y="2514600"/>
              <a:ext cx="265176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grpSp>
      <p:grpSp>
        <p:nvGrpSpPr>
          <p:cNvPr id="6" name="Group 5"/>
          <p:cNvGrpSpPr/>
          <p:nvPr/>
        </p:nvGrpSpPr>
        <p:grpSpPr>
          <a:xfrm>
            <a:off x="3200400" y="2363361"/>
            <a:ext cx="2743200" cy="2131278"/>
            <a:chOff x="3429000" y="2288322"/>
            <a:chExt cx="2743200" cy="2131278"/>
          </a:xfrm>
        </p:grpSpPr>
        <p:sp>
          <p:nvSpPr>
            <p:cNvPr id="12" name="Rectangle 11"/>
            <p:cNvSpPr/>
            <p:nvPr/>
          </p:nvSpPr>
          <p:spPr>
            <a:xfrm>
              <a:off x="3429000" y="2288322"/>
              <a:ext cx="2743200" cy="2131278"/>
            </a:xfrm>
            <a:prstGeom prst="rect">
              <a:avLst/>
            </a:prstGeom>
            <a:solidFill>
              <a:srgbClr val="80A93F"/>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13" name="Straight Connector 12"/>
            <p:cNvCxnSpPr/>
            <p:nvPr/>
          </p:nvCxnSpPr>
          <p:spPr>
            <a:xfrm>
              <a:off x="3474720" y="4191000"/>
              <a:ext cx="2651760" cy="0"/>
            </a:xfrm>
            <a:prstGeom prst="line">
              <a:avLst/>
            </a:prstGeom>
            <a:noFill/>
            <a:ln w="12700" cap="flat" cmpd="sng" algn="ctr">
              <a:solidFill>
                <a:srgbClr val="80A93F">
                  <a:lumMod val="50000"/>
                </a:srgbClr>
              </a:solidFill>
              <a:prstDash val="dash"/>
            </a:ln>
            <a:effectLst>
              <a:glow rad="50800">
                <a:sysClr val="window" lastClr="FFFFFF">
                  <a:alpha val="9000"/>
                </a:sysClr>
              </a:glow>
            </a:effectLst>
          </p:spPr>
        </p:cxnSp>
        <p:sp>
          <p:nvSpPr>
            <p:cNvPr id="14" name="TextBox 37"/>
            <p:cNvSpPr txBox="1"/>
            <p:nvPr/>
          </p:nvSpPr>
          <p:spPr>
            <a:xfrm>
              <a:off x="3590925" y="2937301"/>
              <a:ext cx="2362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80A93F">
                      <a:lumMod val="50000"/>
                    </a:srgbClr>
                  </a:solidFill>
                  <a:effectLst/>
                  <a:uLnTx/>
                  <a:uFillTx/>
                  <a:latin typeface="Arial" pitchFamily="34" charset="0"/>
                  <a:ea typeface="Verdana" pitchFamily="34" charset="0"/>
                  <a:cs typeface="Arial" pitchFamily="34" charset="0"/>
                </a:rPr>
                <a:t>STRUCTURAL &amp; TECHNICAL CAPACITY</a:t>
              </a:r>
              <a:endParaRPr kumimoji="0" lang="en-US" sz="1600" b="1" i="0" u="none" strike="noStrike" kern="1200" cap="none" spc="0" normalizeH="0" baseline="0" noProof="0" dirty="0">
                <a:ln>
                  <a:noFill/>
                </a:ln>
                <a:solidFill>
                  <a:srgbClr val="80A93F">
                    <a:lumMod val="50000"/>
                  </a:srgbClr>
                </a:solidFill>
                <a:effectLst/>
                <a:uLnTx/>
                <a:uFillTx/>
                <a:latin typeface="Arial" pitchFamily="34" charset="0"/>
                <a:ea typeface="Verdana" pitchFamily="34" charset="0"/>
                <a:cs typeface="Arial" pitchFamily="34" charset="0"/>
              </a:endParaRPr>
            </a:p>
          </p:txBody>
        </p:sp>
        <p:cxnSp>
          <p:nvCxnSpPr>
            <p:cNvPr id="15" name="Straight Connector 14"/>
            <p:cNvCxnSpPr/>
            <p:nvPr/>
          </p:nvCxnSpPr>
          <p:spPr>
            <a:xfrm>
              <a:off x="3474720" y="2514600"/>
              <a:ext cx="2651760" cy="0"/>
            </a:xfrm>
            <a:prstGeom prst="line">
              <a:avLst/>
            </a:prstGeom>
            <a:noFill/>
            <a:ln w="12700" cap="flat" cmpd="sng" algn="ctr">
              <a:solidFill>
                <a:srgbClr val="80A93F">
                  <a:lumMod val="50000"/>
                </a:srgbClr>
              </a:solidFill>
              <a:prstDash val="dash"/>
            </a:ln>
            <a:effectLst>
              <a:glow rad="50800">
                <a:sysClr val="window" lastClr="FFFFFF">
                  <a:alpha val="9000"/>
                </a:sysClr>
              </a:glow>
            </a:effectLst>
          </p:spPr>
        </p:cxnSp>
      </p:grpSp>
      <p:grpSp>
        <p:nvGrpSpPr>
          <p:cNvPr id="7" name="Group 6"/>
          <p:cNvGrpSpPr/>
          <p:nvPr/>
        </p:nvGrpSpPr>
        <p:grpSpPr>
          <a:xfrm>
            <a:off x="6048375" y="2363361"/>
            <a:ext cx="2743200" cy="2131278"/>
            <a:chOff x="6276975" y="2288322"/>
            <a:chExt cx="2743200" cy="2131278"/>
          </a:xfrm>
        </p:grpSpPr>
        <p:sp>
          <p:nvSpPr>
            <p:cNvPr id="8" name="Rectangle 7"/>
            <p:cNvSpPr/>
            <p:nvPr/>
          </p:nvSpPr>
          <p:spPr>
            <a:xfrm>
              <a:off x="6276975" y="2288322"/>
              <a:ext cx="2743200" cy="2131278"/>
            </a:xfrm>
            <a:prstGeom prst="rect">
              <a:avLst/>
            </a:prstGeom>
            <a:solidFill>
              <a:srgbClr val="785AA6"/>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 name="TextBox 17"/>
            <p:cNvSpPr txBox="1"/>
            <p:nvPr/>
          </p:nvSpPr>
          <p:spPr>
            <a:xfrm>
              <a:off x="6276975" y="3060412"/>
              <a:ext cx="2743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785AA6">
                      <a:lumMod val="50000"/>
                    </a:srgbClr>
                  </a:solidFill>
                  <a:effectLst/>
                  <a:uLnTx/>
                  <a:uFillTx/>
                  <a:latin typeface="Arial" pitchFamily="34" charset="0"/>
                  <a:ea typeface="Verdana" pitchFamily="34" charset="0"/>
                  <a:cs typeface="Arial" pitchFamily="34" charset="0"/>
                </a:rPr>
                <a:t>PERFORMANCE-BASED MANAGEMENT</a:t>
              </a:r>
              <a:endParaRPr kumimoji="0" lang="en-US" sz="1600" b="1" i="0" u="none" strike="noStrike" kern="1200" cap="none" spc="0" normalizeH="0" baseline="0" noProof="0" dirty="0">
                <a:ln>
                  <a:noFill/>
                </a:ln>
                <a:solidFill>
                  <a:srgbClr val="785AA6">
                    <a:lumMod val="50000"/>
                  </a:srgbClr>
                </a:solidFill>
                <a:effectLst/>
                <a:uLnTx/>
                <a:uFillTx/>
                <a:latin typeface="Arial" pitchFamily="34" charset="0"/>
                <a:ea typeface="Verdana" pitchFamily="34" charset="0"/>
                <a:cs typeface="Arial" pitchFamily="34" charset="0"/>
              </a:endParaRPr>
            </a:p>
          </p:txBody>
        </p:sp>
        <p:cxnSp>
          <p:nvCxnSpPr>
            <p:cNvPr id="10" name="Straight Connector 9"/>
            <p:cNvCxnSpPr/>
            <p:nvPr/>
          </p:nvCxnSpPr>
          <p:spPr>
            <a:xfrm>
              <a:off x="6322695" y="4191000"/>
              <a:ext cx="2651760" cy="0"/>
            </a:xfrm>
            <a:prstGeom prst="line">
              <a:avLst/>
            </a:prstGeom>
            <a:noFill/>
            <a:ln w="12700" cap="flat" cmpd="sng" algn="ctr">
              <a:solidFill>
                <a:srgbClr val="785AA6">
                  <a:lumMod val="50000"/>
                </a:srgbClr>
              </a:solidFill>
              <a:prstDash val="dash"/>
            </a:ln>
            <a:effectLst>
              <a:glow rad="50800">
                <a:sysClr val="window" lastClr="FFFFFF">
                  <a:alpha val="5000"/>
                </a:sysClr>
              </a:glow>
            </a:effectLst>
          </p:spPr>
        </p:cxnSp>
        <p:cxnSp>
          <p:nvCxnSpPr>
            <p:cNvPr id="11" name="Straight Connector 10"/>
            <p:cNvCxnSpPr/>
            <p:nvPr/>
          </p:nvCxnSpPr>
          <p:spPr>
            <a:xfrm>
              <a:off x="6322695" y="2514600"/>
              <a:ext cx="2651760" cy="0"/>
            </a:xfrm>
            <a:prstGeom prst="line">
              <a:avLst/>
            </a:prstGeom>
            <a:noFill/>
            <a:ln w="12700" cap="flat" cmpd="sng" algn="ctr">
              <a:solidFill>
                <a:srgbClr val="785AA6">
                  <a:lumMod val="50000"/>
                </a:srgbClr>
              </a:solidFill>
              <a:prstDash val="dash"/>
            </a:ln>
            <a:effectLst>
              <a:glow rad="50800">
                <a:sysClr val="window" lastClr="FFFFFF">
                  <a:alpha val="5000"/>
                </a:sysClr>
              </a:glow>
            </a:effectLst>
          </p:spPr>
        </p:cxnSp>
      </p:grpSp>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endParaRPr lang="en-US" dirty="0"/>
          </a:p>
        </p:txBody>
      </p:sp>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12</a:t>
            </a:fld>
            <a:endParaRPr lang="en-US" dirty="0">
              <a:solidFill>
                <a:prstClr val="white"/>
              </a:solidFill>
            </a:endParaRPr>
          </a:p>
        </p:txBody>
      </p:sp>
      <p:sp>
        <p:nvSpPr>
          <p:cNvPr id="9" name="Rectangle 8"/>
          <p:cNvSpPr/>
          <p:nvPr/>
        </p:nvSpPr>
        <p:spPr>
          <a:xfrm>
            <a:off x="366713" y="1029861"/>
            <a:ext cx="8410575" cy="988278"/>
          </a:xfrm>
          <a:prstGeom prst="rect">
            <a:avLst/>
          </a:prstGeom>
          <a:solidFill>
            <a:srgbClr val="80A93F"/>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TextBox 8"/>
          <p:cNvSpPr txBox="1"/>
          <p:nvPr/>
        </p:nvSpPr>
        <p:spPr>
          <a:xfrm>
            <a:off x="528639" y="1353562"/>
            <a:ext cx="80962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80A93F">
                    <a:lumMod val="50000"/>
                  </a:srgbClr>
                </a:solidFill>
                <a:effectLst/>
                <a:uLnTx/>
                <a:uFillTx/>
                <a:latin typeface="Arial" pitchFamily="34" charset="0"/>
                <a:ea typeface="Verdana" pitchFamily="34" charset="0"/>
                <a:cs typeface="Arial" pitchFamily="34" charset="0"/>
              </a:rPr>
              <a:t>SLDS CONCEPTUAL MODEL</a:t>
            </a:r>
            <a:endParaRPr kumimoji="0" lang="en-US" sz="1600" b="1" i="0" u="none" strike="noStrike" kern="1200" cap="none" spc="0" normalizeH="0" baseline="0" noProof="0" dirty="0">
              <a:ln>
                <a:noFill/>
              </a:ln>
              <a:solidFill>
                <a:srgbClr val="80A93F">
                  <a:lumMod val="50000"/>
                </a:srgbClr>
              </a:solidFill>
              <a:effectLst/>
              <a:uLnTx/>
              <a:uFillTx/>
              <a:latin typeface="Arial" pitchFamily="34" charset="0"/>
              <a:ea typeface="Verdana" pitchFamily="34" charset="0"/>
              <a:cs typeface="Arial" pitchFamily="34" charset="0"/>
            </a:endParaRPr>
          </a:p>
        </p:txBody>
      </p:sp>
      <p:cxnSp>
        <p:nvCxnSpPr>
          <p:cNvPr id="11" name="Straight Connector 10"/>
          <p:cNvCxnSpPr/>
          <p:nvPr/>
        </p:nvCxnSpPr>
        <p:spPr>
          <a:xfrm>
            <a:off x="412433" y="1789539"/>
            <a:ext cx="8321040" cy="0"/>
          </a:xfrm>
          <a:prstGeom prst="line">
            <a:avLst/>
          </a:prstGeom>
          <a:noFill/>
          <a:ln w="12700" cap="flat" cmpd="sng" algn="ctr">
            <a:solidFill>
              <a:srgbClr val="80A93F">
                <a:lumMod val="50000"/>
              </a:srgbClr>
            </a:solidFill>
            <a:prstDash val="dash"/>
          </a:ln>
          <a:effectLst>
            <a:glow rad="50800">
              <a:sysClr val="window" lastClr="FFFFFF">
                <a:alpha val="9000"/>
              </a:sysClr>
            </a:glow>
          </a:effectLst>
        </p:spPr>
      </p:cxnSp>
      <p:cxnSp>
        <p:nvCxnSpPr>
          <p:cNvPr id="12" name="Straight Connector 11"/>
          <p:cNvCxnSpPr/>
          <p:nvPr/>
        </p:nvCxnSpPr>
        <p:spPr>
          <a:xfrm>
            <a:off x="412433" y="1256139"/>
            <a:ext cx="8321040" cy="0"/>
          </a:xfrm>
          <a:prstGeom prst="line">
            <a:avLst/>
          </a:prstGeom>
          <a:noFill/>
          <a:ln w="12700" cap="flat" cmpd="sng" algn="ctr">
            <a:solidFill>
              <a:srgbClr val="80A93F">
                <a:lumMod val="50000"/>
              </a:srgbClr>
            </a:solidFill>
            <a:prstDash val="dash"/>
          </a:ln>
          <a:effectLst>
            <a:glow rad="50800">
              <a:sysClr val="window" lastClr="FFFFFF">
                <a:alpha val="9000"/>
              </a:sysClr>
            </a:glow>
          </a:effectLst>
        </p:spPr>
      </p:cxnSp>
      <p:pic>
        <p:nvPicPr>
          <p:cNvPr id="13" name="Picture 12" descr="aligning_education002.png"/>
          <p:cNvPicPr>
            <a:picLocks noChangeAspect="1"/>
          </p:cNvPicPr>
          <p:nvPr/>
        </p:nvPicPr>
        <p:blipFill>
          <a:blip r:embed="rId2" cstate="print"/>
          <a:srcRect/>
          <a:stretch>
            <a:fillRect/>
          </a:stretch>
        </p:blipFill>
        <p:spPr bwMode="auto">
          <a:xfrm>
            <a:off x="1055401" y="2167744"/>
            <a:ext cx="7061776" cy="3660395"/>
          </a:xfrm>
          <a:prstGeom prst="rect">
            <a:avLst/>
          </a:prstGeom>
          <a:noFill/>
          <a:ln w="9525">
            <a:noFill/>
            <a:miter lim="800000"/>
            <a:headEnd/>
            <a:tailEnd/>
          </a:ln>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endParaRPr lang="en-US" dirty="0"/>
          </a:p>
        </p:txBody>
      </p:sp>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13</a:t>
            </a:fld>
            <a:endParaRPr lang="en-US" dirty="0">
              <a:solidFill>
                <a:prstClr val="white"/>
              </a:solidFill>
            </a:endParaRPr>
          </a:p>
        </p:txBody>
      </p:sp>
      <p:sp>
        <p:nvSpPr>
          <p:cNvPr id="5" name="Rectangle 4"/>
          <p:cNvSpPr/>
          <p:nvPr/>
        </p:nvSpPr>
        <p:spPr>
          <a:xfrm>
            <a:off x="366713" y="1004023"/>
            <a:ext cx="8410575" cy="988278"/>
          </a:xfrm>
          <a:prstGeom prst="rect">
            <a:avLst/>
          </a:prstGeom>
          <a:solidFill>
            <a:schemeClr val="accent3"/>
          </a:solidFill>
          <a:ln>
            <a:noFill/>
          </a:ln>
          <a:effectLst>
            <a:glow rad="101600">
              <a:schemeClr val="bg1">
                <a:alpha val="25000"/>
              </a:schemeClr>
            </a:glow>
            <a:innerShdw blurRad="50800" dist="12700" dir="135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8"/>
          <p:cNvSpPr txBox="1"/>
          <p:nvPr/>
        </p:nvSpPr>
        <p:spPr>
          <a:xfrm>
            <a:off x="528639" y="1327724"/>
            <a:ext cx="80962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accent3">
                    <a:lumMod val="50000"/>
                  </a:schemeClr>
                </a:solidFill>
                <a:latin typeface="Arial" pitchFamily="34" charset="0"/>
                <a:ea typeface="Verdana" pitchFamily="34" charset="0"/>
                <a:cs typeface="Arial" pitchFamily="34" charset="0"/>
              </a:rPr>
              <a:t>DATA WAREHOUSE MODEL</a:t>
            </a:r>
            <a:endParaRPr lang="en-US" sz="1600" b="1" dirty="0">
              <a:solidFill>
                <a:schemeClr val="accent3">
                  <a:lumMod val="50000"/>
                </a:schemeClr>
              </a:solidFill>
              <a:effectLst/>
              <a:latin typeface="Arial" pitchFamily="34" charset="0"/>
              <a:ea typeface="Verdana" pitchFamily="34" charset="0"/>
              <a:cs typeface="Arial" pitchFamily="34" charset="0"/>
            </a:endParaRPr>
          </a:p>
        </p:txBody>
      </p:sp>
      <p:cxnSp>
        <p:nvCxnSpPr>
          <p:cNvPr id="7" name="Straight Connector 6"/>
          <p:cNvCxnSpPr/>
          <p:nvPr/>
        </p:nvCxnSpPr>
        <p:spPr>
          <a:xfrm>
            <a:off x="412433" y="1763701"/>
            <a:ext cx="8321040" cy="0"/>
          </a:xfrm>
          <a:prstGeom prst="line">
            <a:avLst/>
          </a:prstGeom>
          <a:ln w="12700">
            <a:solidFill>
              <a:schemeClr val="accent3">
                <a:lumMod val="50000"/>
              </a:schemeClr>
            </a:solidFill>
            <a:prstDash val="dash"/>
          </a:ln>
          <a:effectLst>
            <a:glow rad="50800">
              <a:schemeClr val="bg1">
                <a:alpha val="9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2433" y="1230301"/>
            <a:ext cx="8321040" cy="0"/>
          </a:xfrm>
          <a:prstGeom prst="line">
            <a:avLst/>
          </a:prstGeom>
          <a:ln w="12700">
            <a:solidFill>
              <a:schemeClr val="accent3">
                <a:lumMod val="50000"/>
              </a:schemeClr>
            </a:solidFill>
            <a:prstDash val="dash"/>
          </a:ln>
          <a:effectLst>
            <a:glow rad="50800">
              <a:schemeClr val="bg1">
                <a:alpha val="9000"/>
              </a:schemeClr>
            </a:glow>
          </a:effectLst>
        </p:spPr>
        <p:style>
          <a:lnRef idx="1">
            <a:schemeClr val="accent1"/>
          </a:lnRef>
          <a:fillRef idx="0">
            <a:schemeClr val="accent1"/>
          </a:fillRef>
          <a:effectRef idx="0">
            <a:schemeClr val="accent1"/>
          </a:effectRef>
          <a:fontRef idx="minor">
            <a:schemeClr val="tx1"/>
          </a:fontRef>
        </p:style>
      </p:cxnSp>
      <p:pic>
        <p:nvPicPr>
          <p:cNvPr id="9" name="Picture 8" descr="Data Warehouse Model_v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239" y="2144701"/>
            <a:ext cx="4610100" cy="370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743200"/>
            <a:ext cx="8534400" cy="785750"/>
          </a:xfrm>
        </p:spPr>
        <p:txBody>
          <a:bodyPr/>
          <a:lstStyle/>
          <a:p>
            <a:pPr algn="ctr"/>
            <a:r>
              <a:rPr lang="en-US" dirty="0" smtClean="0"/>
              <a:t>Rationale for Choosing a Model</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14</a:t>
            </a:fld>
            <a:endParaRPr lang="en-US" dirty="0">
              <a:solidFill>
                <a:prstClr val="white"/>
              </a:solidFill>
            </a:endParaRPr>
          </a:p>
        </p:txBody>
      </p:sp>
    </p:spTree>
    <p:extLst>
      <p:ext uri="{BB962C8B-B14F-4D97-AF65-F5344CB8AC3E}">
        <p14:creationId xmlns:p14="http://schemas.microsoft.com/office/powerpoint/2010/main" val="3786328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365760" lvl="0" indent="-283464">
              <a:spcBef>
                <a:spcPts val="600"/>
              </a:spcBef>
              <a:buClr>
                <a:srgbClr val="6076B4"/>
              </a:buClr>
              <a:buSzPct val="80000"/>
              <a:buFont typeface="Wingdings 2"/>
              <a:buChar char=""/>
            </a:pPr>
            <a:r>
              <a:rPr lang="en-US" sz="2400" b="0" dirty="0">
                <a:solidFill>
                  <a:prstClr val="black"/>
                </a:solidFill>
                <a:latin typeface="Gill Sans MT"/>
              </a:rPr>
              <a:t>Not all agencies we want to participate have data warehouses and could participate in a federated model.</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Upgrades and infrastructure changes in participating agencies would interrupt “service”.</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Political concerns about changing leadership that may allow agencies to simply stop participating.</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Centralizing data allows for shared resources and cost savings over more “silo” data systems.</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Most agencies lack research staff to utilize the system and there was a desire to centralize some analyses.</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The de-identified model satisfies agency legal concerns.</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The ability to reproduce numbers over time.</a:t>
            </a:r>
          </a:p>
          <a:p>
            <a:endParaRPr lang="en-US" dirty="0"/>
          </a:p>
        </p:txBody>
      </p:sp>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15</a:t>
            </a:fld>
            <a:endParaRPr lang="en-US" dirty="0">
              <a:solidFill>
                <a:prstClr val="white"/>
              </a:solidFill>
            </a:endParaRPr>
          </a:p>
        </p:txBody>
      </p:sp>
    </p:spTree>
    <p:extLst>
      <p:ext uri="{BB962C8B-B14F-4D97-AF65-F5344CB8AC3E}">
        <p14:creationId xmlns:p14="http://schemas.microsoft.com/office/powerpoint/2010/main" val="3857453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0" lvl="0" indent="0">
              <a:spcBef>
                <a:spcPts val="1200"/>
              </a:spcBef>
              <a:buClr>
                <a:srgbClr val="838995"/>
              </a:buClr>
              <a:defRPr/>
            </a:pPr>
            <a:r>
              <a:rPr lang="en-US" sz="2600" b="0" spc="30" dirty="0" smtClean="0">
                <a:cs typeface="Tahoma" pitchFamily="34" charset="0"/>
              </a:rPr>
              <a:t>Implementation Environment and Virginia Specific Limitations:</a:t>
            </a:r>
          </a:p>
          <a:p>
            <a:pPr marL="0" lvl="0" indent="0">
              <a:spcBef>
                <a:spcPts val="1200"/>
              </a:spcBef>
              <a:buClr>
                <a:srgbClr val="838995"/>
              </a:buClr>
              <a:defRPr/>
            </a:pPr>
            <a:r>
              <a:rPr lang="en-US" sz="2600" b="0" spc="30" dirty="0" smtClean="0">
                <a:cs typeface="Tahoma" pitchFamily="34" charset="0"/>
              </a:rPr>
              <a:t>Structural</a:t>
            </a:r>
            <a:endParaRPr lang="en-US" sz="2600" b="0" spc="30" dirty="0">
              <a:cs typeface="Tahoma" pitchFamily="34" charset="0"/>
            </a:endParaRPr>
          </a:p>
          <a:p>
            <a:pPr marL="171450" lvl="1" indent="-171450">
              <a:spcBef>
                <a:spcPts val="600"/>
              </a:spcBef>
              <a:buClr>
                <a:srgbClr val="4A5A7A"/>
              </a:buClr>
              <a:defRPr/>
            </a:pPr>
            <a:r>
              <a:rPr lang="en-US" sz="2200" dirty="0">
                <a:cs typeface="Tahoma" pitchFamily="34" charset="0"/>
              </a:rPr>
              <a:t>Decentralized authority structure in potential partner agencies (e.g. health, social services) resulting in different data systems, standards, and data collected</a:t>
            </a:r>
          </a:p>
          <a:p>
            <a:pPr marL="0" lvl="0" indent="0">
              <a:spcBef>
                <a:spcPts val="1200"/>
              </a:spcBef>
              <a:buClr>
                <a:srgbClr val="838995"/>
              </a:buClr>
              <a:defRPr/>
            </a:pPr>
            <a:r>
              <a:rPr lang="en-US" sz="2600" b="0" spc="30" dirty="0">
                <a:cs typeface="Tahoma" pitchFamily="34" charset="0"/>
              </a:rPr>
              <a:t>Legal</a:t>
            </a:r>
          </a:p>
          <a:p>
            <a:pPr marL="171450" lvl="1" indent="-171450">
              <a:spcBef>
                <a:spcPts val="600"/>
              </a:spcBef>
              <a:buClr>
                <a:srgbClr val="4A5A7A"/>
              </a:buClr>
              <a:defRPr/>
            </a:pPr>
            <a:r>
              <a:rPr lang="en-US" sz="2200" dirty="0">
                <a:cs typeface="Tahoma" pitchFamily="34" charset="0"/>
              </a:rPr>
              <a:t>VA § 2.2-3800: Government Data Collection and Dissemination Practices Act</a:t>
            </a:r>
          </a:p>
          <a:p>
            <a:pPr marL="171450" lvl="1" indent="-171450">
              <a:spcBef>
                <a:spcPts val="600"/>
              </a:spcBef>
              <a:buClr>
                <a:srgbClr val="4A5A7A"/>
              </a:buClr>
              <a:defRPr/>
            </a:pPr>
            <a:r>
              <a:rPr lang="en-US" sz="2200" dirty="0">
                <a:cs typeface="Tahoma" pitchFamily="34" charset="0"/>
              </a:rPr>
              <a:t>VA § 59.1-443.2 - Restricted use of social security numbers</a:t>
            </a:r>
          </a:p>
          <a:p>
            <a:pPr marL="171450" lvl="1" indent="-171450">
              <a:spcBef>
                <a:spcPts val="600"/>
              </a:spcBef>
              <a:buClr>
                <a:srgbClr val="4A5A7A"/>
              </a:buClr>
              <a:defRPr/>
            </a:pPr>
            <a:r>
              <a:rPr lang="en-US" sz="2200" dirty="0">
                <a:cs typeface="Tahoma" pitchFamily="34" charset="0"/>
              </a:rPr>
              <a:t>Assistant Attorneys General interpretations</a:t>
            </a:r>
          </a:p>
          <a:p>
            <a:pPr marL="344488" lvl="2" indent="-165100">
              <a:spcBef>
                <a:spcPts val="600"/>
              </a:spcBef>
              <a:buClr>
                <a:srgbClr val="4A5A7A"/>
              </a:buClr>
              <a:buSzTx/>
              <a:buFont typeface="Arial" pitchFamily="34" charset="0"/>
              <a:buChar char="•"/>
              <a:defRPr/>
            </a:pPr>
            <a:r>
              <a:rPr lang="en-US" sz="2000" dirty="0">
                <a:cs typeface="Tahoma" pitchFamily="34" charset="0"/>
              </a:rPr>
              <a:t>“No one person , inside or outside a government agency, should be able to create a set of identified linked data records between partner agencies”</a:t>
            </a:r>
          </a:p>
          <a:p>
            <a:endParaRPr lang="en-US" dirty="0"/>
          </a:p>
        </p:txBody>
      </p:sp>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16</a:t>
            </a:fld>
            <a:endParaRPr lang="en-US" dirty="0">
              <a:solidFill>
                <a:prstClr val="white"/>
              </a:solidFill>
            </a:endParaRPr>
          </a:p>
        </p:txBody>
      </p:sp>
    </p:spTree>
    <p:extLst>
      <p:ext uri="{BB962C8B-B14F-4D97-AF65-F5344CB8AC3E}">
        <p14:creationId xmlns:p14="http://schemas.microsoft.com/office/powerpoint/2010/main" val="124637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lvl="0" indent="0">
              <a:spcBef>
                <a:spcPts val="1200"/>
              </a:spcBef>
              <a:spcAft>
                <a:spcPts val="600"/>
              </a:spcAft>
              <a:buClr>
                <a:srgbClr val="838995"/>
              </a:buClr>
            </a:pPr>
            <a:r>
              <a:rPr lang="en-US" sz="1900" b="0" spc="30" dirty="0">
                <a:cs typeface="Tahoma" pitchFamily="34" charset="0"/>
              </a:rPr>
              <a:t>Consolidated Data Systems (Warehouse)</a:t>
            </a:r>
          </a:p>
          <a:p>
            <a:pPr marL="171450" lvl="1" indent="-171450">
              <a:spcBef>
                <a:spcPts val="600"/>
              </a:spcBef>
              <a:spcAft>
                <a:spcPts val="600"/>
              </a:spcAft>
              <a:buClr>
                <a:srgbClr val="4A5A7A"/>
              </a:buClr>
            </a:pPr>
            <a:r>
              <a:rPr lang="en-US" sz="1900" dirty="0">
                <a:cs typeface="Tahoma" pitchFamily="34" charset="0"/>
              </a:rPr>
              <a:t>Can be very expensive (to both build and maintain)</a:t>
            </a:r>
          </a:p>
          <a:p>
            <a:pPr marL="171450" lvl="1" indent="-171450">
              <a:spcBef>
                <a:spcPts val="600"/>
              </a:spcBef>
              <a:spcAft>
                <a:spcPts val="600"/>
              </a:spcAft>
              <a:buClr>
                <a:srgbClr val="4A5A7A"/>
              </a:buClr>
            </a:pPr>
            <a:r>
              <a:rPr lang="en-US" sz="1900" dirty="0">
                <a:cs typeface="Tahoma" pitchFamily="34" charset="0"/>
              </a:rPr>
              <a:t>Too difficult to embody (program) the multiple levels of federal and state statutory and regulatory privacy requirements – must have laws in place to allow for centralized collection</a:t>
            </a:r>
          </a:p>
          <a:p>
            <a:pPr marL="171450" lvl="1" indent="-171450">
              <a:spcBef>
                <a:spcPts val="600"/>
              </a:spcBef>
              <a:spcAft>
                <a:spcPts val="600"/>
              </a:spcAft>
              <a:buClr>
                <a:srgbClr val="4A5A7A"/>
              </a:buClr>
            </a:pPr>
            <a:r>
              <a:rPr lang="en-US" sz="1900" dirty="0">
                <a:cs typeface="Tahoma" pitchFamily="34" charset="0"/>
              </a:rPr>
              <a:t>Lack of clear data authority, per data system, between state agencies and between state and local-level agencies – participation is not compulsory</a:t>
            </a:r>
          </a:p>
          <a:p>
            <a:pPr marL="0" lvl="0" indent="0">
              <a:spcBef>
                <a:spcPts val="1200"/>
              </a:spcBef>
              <a:spcAft>
                <a:spcPts val="600"/>
              </a:spcAft>
              <a:buClr>
                <a:srgbClr val="838995"/>
              </a:buClr>
              <a:defRPr/>
            </a:pPr>
            <a:r>
              <a:rPr lang="en-US" sz="1900" b="0" spc="30" dirty="0">
                <a:cs typeface="Tahoma" pitchFamily="34" charset="0"/>
              </a:rPr>
              <a:t>Federated Data Systems</a:t>
            </a:r>
          </a:p>
          <a:p>
            <a:pPr marL="171450" lvl="1" indent="-171450">
              <a:spcBef>
                <a:spcPts val="600"/>
              </a:spcBef>
              <a:spcAft>
                <a:spcPts val="600"/>
              </a:spcAft>
              <a:buClr>
                <a:srgbClr val="4A5A7A"/>
              </a:buClr>
              <a:defRPr/>
            </a:pPr>
            <a:r>
              <a:rPr lang="en-US" sz="1900" dirty="0">
                <a:cs typeface="Tahoma" pitchFamily="34" charset="0"/>
              </a:rPr>
              <a:t>System that interacts with multiple data sources on the back-end and presents itself as a single data source on the front-end</a:t>
            </a:r>
          </a:p>
          <a:p>
            <a:pPr marL="171450" lvl="1" indent="-171450">
              <a:spcBef>
                <a:spcPts val="600"/>
              </a:spcBef>
              <a:spcAft>
                <a:spcPts val="600"/>
              </a:spcAft>
              <a:buClr>
                <a:srgbClr val="4A5A7A"/>
              </a:buClr>
              <a:defRPr/>
            </a:pPr>
            <a:r>
              <a:rPr lang="en-US" sz="1900" dirty="0">
                <a:cs typeface="Tahoma" pitchFamily="34" charset="0"/>
              </a:rPr>
              <a:t>The key to linking up the different data sources is a central linking apparatus</a:t>
            </a:r>
          </a:p>
          <a:p>
            <a:pPr marL="171450" lvl="1" indent="-171450">
              <a:spcBef>
                <a:spcPts val="600"/>
              </a:spcBef>
              <a:spcAft>
                <a:spcPts val="600"/>
              </a:spcAft>
              <a:buClr>
                <a:srgbClr val="4A5A7A"/>
              </a:buClr>
              <a:defRPr/>
            </a:pPr>
            <a:r>
              <a:rPr lang="en-US" sz="1900" dirty="0">
                <a:cs typeface="Tahoma" pitchFamily="34" charset="0"/>
              </a:rPr>
              <a:t>Allows for the maintenance of existing privacy protection rules and regulations</a:t>
            </a:r>
          </a:p>
          <a:p>
            <a:pPr marL="171450" lvl="1" indent="-171450">
              <a:spcBef>
                <a:spcPts val="600"/>
              </a:spcBef>
              <a:spcAft>
                <a:spcPts val="600"/>
              </a:spcAft>
              <a:buClr>
                <a:srgbClr val="4A5A7A"/>
              </a:buClr>
              <a:defRPr/>
            </a:pPr>
            <a:r>
              <a:rPr lang="en-US" sz="1900" dirty="0">
                <a:cs typeface="Tahoma" pitchFamily="34" charset="0"/>
              </a:rPr>
              <a:t>Can significantly reduce application development time and cost</a:t>
            </a:r>
          </a:p>
          <a:p>
            <a:endParaRPr lang="en-US" dirty="0"/>
          </a:p>
        </p:txBody>
      </p:sp>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17</a:t>
            </a:fld>
            <a:endParaRPr lang="en-US" dirty="0">
              <a:solidFill>
                <a:prstClr val="white"/>
              </a:solidFill>
            </a:endParaRPr>
          </a:p>
        </p:txBody>
      </p:sp>
    </p:spTree>
    <p:extLst>
      <p:ext uri="{BB962C8B-B14F-4D97-AF65-F5344CB8AC3E}">
        <p14:creationId xmlns:p14="http://schemas.microsoft.com/office/powerpoint/2010/main" val="867097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18</a:t>
            </a:fld>
            <a:endParaRPr lang="en-US" dirty="0">
              <a:solidFill>
                <a:prstClr val="white"/>
              </a:solidFill>
            </a:endParaRPr>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0588" y="1143000"/>
            <a:ext cx="689522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0378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19</a:t>
            </a:fld>
            <a:endParaRPr lang="en-US" dirty="0">
              <a:solidFill>
                <a:prstClr val="white"/>
              </a:solidFill>
            </a:endParaRPr>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7360"/>
            <a:ext cx="8534400" cy="359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pPr marL="0" lvl="0" indent="0">
              <a:buClrTx/>
            </a:pPr>
            <a:r>
              <a:rPr lang="en-US" b="0" dirty="0" smtClean="0"/>
              <a:t>-    Background/Overview</a:t>
            </a:r>
          </a:p>
          <a:p>
            <a:pPr marL="457200" lvl="0" indent="-457200">
              <a:buClrTx/>
              <a:buFontTx/>
              <a:buChar char="-"/>
            </a:pPr>
            <a:r>
              <a:rPr lang="en-US" b="0" dirty="0" smtClean="0"/>
              <a:t>Rationale for choosing a model</a:t>
            </a:r>
          </a:p>
          <a:p>
            <a:pPr marL="457200" lvl="0" indent="-457200">
              <a:buClrTx/>
              <a:buFontTx/>
              <a:buChar char="-"/>
            </a:pPr>
            <a:r>
              <a:rPr lang="en-US" b="0" dirty="0" smtClean="0"/>
              <a:t>Infrastructure and design</a:t>
            </a:r>
          </a:p>
          <a:p>
            <a:pPr marL="457200" lvl="0" indent="-457200">
              <a:buClrTx/>
              <a:buFontTx/>
              <a:buChar char="-"/>
            </a:pPr>
            <a:r>
              <a:rPr lang="en-US" b="0" dirty="0" smtClean="0"/>
              <a:t>Data Access</a:t>
            </a:r>
          </a:p>
          <a:p>
            <a:pPr marL="457200" lvl="0" indent="-457200">
              <a:buClrTx/>
              <a:buFontTx/>
              <a:buChar char="-"/>
            </a:pPr>
            <a:r>
              <a:rPr lang="en-US" b="0" dirty="0" smtClean="0"/>
              <a:t>Additional information</a:t>
            </a:r>
          </a:p>
          <a:p>
            <a:pPr marL="457200" lvl="0" indent="-457200">
              <a:buFontTx/>
              <a:buChar char="-"/>
            </a:pPr>
            <a:endParaRPr lang="en-US" b="0" dirty="0" smtClean="0">
              <a:solidFill>
                <a:schemeClr val="tx1">
                  <a:lumMod val="85000"/>
                  <a:lumOff val="15000"/>
                </a:schemeClr>
              </a:solidFill>
              <a:latin typeface="Gill Sans MT" pitchFamily="34" charset="0"/>
              <a:cs typeface="Arial" pitchFamily="34" charset="0"/>
            </a:endParaRPr>
          </a:p>
          <a:p>
            <a:endParaRPr lang="en-US" dirty="0">
              <a:solidFill>
                <a:schemeClr val="tx1">
                  <a:lumMod val="85000"/>
                  <a:lumOff val="15000"/>
                </a:schemeClr>
              </a:solidFill>
              <a:latin typeface="Gill Sans MT" pitchFamily="34" charset="0"/>
            </a:endParaRPr>
          </a:p>
        </p:txBody>
      </p:sp>
      <p:sp>
        <p:nvSpPr>
          <p:cNvPr id="6" name="Title 5"/>
          <p:cNvSpPr>
            <a:spLocks noGrp="1"/>
          </p:cNvSpPr>
          <p:nvPr>
            <p:ph type="title"/>
          </p:nvPr>
        </p:nvSpPr>
        <p:spPr/>
        <p:txBody>
          <a:bodyPr>
            <a:noAutofit/>
          </a:bodyPr>
          <a:lstStyle/>
          <a:p>
            <a:pPr lvl="0"/>
            <a:r>
              <a:rPr lang="en-US" dirty="0" smtClean="0">
                <a:solidFill>
                  <a:schemeClr val="tx1">
                    <a:lumMod val="85000"/>
                    <a:lumOff val="15000"/>
                  </a:schemeClr>
                </a:solidFill>
                <a:latin typeface="Gill Sans MT" pitchFamily="34" charset="0"/>
                <a:cs typeface="Arial" pitchFamily="34" charset="0"/>
              </a:rPr>
              <a:t>Agenda</a:t>
            </a:r>
            <a:endParaRPr lang="en-US" dirty="0">
              <a:solidFill>
                <a:schemeClr val="tx1">
                  <a:lumMod val="85000"/>
                  <a:lumOff val="15000"/>
                </a:schemeClr>
              </a:solidFill>
              <a:latin typeface="Gill Sans MT" pitchFamily="34" charset="0"/>
            </a:endParaRPr>
          </a:p>
        </p:txBody>
      </p:sp>
      <p:sp>
        <p:nvSpPr>
          <p:cNvPr id="9" name="Slide Number Placeholder 4"/>
          <p:cNvSpPr>
            <a:spLocks noGrp="1"/>
          </p:cNvSpPr>
          <p:nvPr>
            <p:ph type="sldNum" sz="quarter" idx="12"/>
          </p:nvPr>
        </p:nvSpPr>
        <p:spPr/>
        <p:txBody>
          <a:bodyPr/>
          <a:lstStyle/>
          <a:p>
            <a:fld id="{78085499-22F0-4E30-BA6A-ED84175C6FDF}"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743200"/>
            <a:ext cx="8534400" cy="785750"/>
          </a:xfrm>
        </p:spPr>
        <p:txBody>
          <a:bodyPr/>
          <a:lstStyle/>
          <a:p>
            <a:pPr algn="ctr"/>
            <a:r>
              <a:rPr lang="en-US" dirty="0" smtClean="0"/>
              <a:t>Infrastructure and Design </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20</a:t>
            </a:fld>
            <a:endParaRPr lang="en-US" dirty="0">
              <a:solidFill>
                <a:prstClr val="white"/>
              </a:solidFill>
            </a:endParaRPr>
          </a:p>
        </p:txBody>
      </p:sp>
    </p:spTree>
    <p:extLst>
      <p:ext uri="{BB962C8B-B14F-4D97-AF65-F5344CB8AC3E}">
        <p14:creationId xmlns:p14="http://schemas.microsoft.com/office/powerpoint/2010/main" val="861841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65760" lvl="0" indent="-283464">
              <a:spcBef>
                <a:spcPts val="600"/>
              </a:spcBef>
              <a:buClr>
                <a:srgbClr val="6076B4"/>
              </a:buClr>
              <a:buSzPct val="80000"/>
              <a:buFont typeface="Wingdings 2"/>
              <a:buChar char=""/>
            </a:pPr>
            <a:r>
              <a:rPr lang="en-US" b="0" dirty="0">
                <a:solidFill>
                  <a:prstClr val="black"/>
                </a:solidFill>
                <a:latin typeface="Gill Sans MT"/>
              </a:rPr>
              <a:t>Agencies provide data on a regular schedule and have access to the de-identified system through a standard reporting tool.</a:t>
            </a:r>
          </a:p>
          <a:p>
            <a:pPr marL="365760" lvl="0" indent="-283464">
              <a:spcBef>
                <a:spcPts val="600"/>
              </a:spcBef>
              <a:buClr>
                <a:srgbClr val="6076B4"/>
              </a:buClr>
              <a:buSzPct val="80000"/>
              <a:buFont typeface="Wingdings 2"/>
              <a:buChar char=""/>
            </a:pPr>
            <a:r>
              <a:rPr lang="en-US" b="0" dirty="0">
                <a:solidFill>
                  <a:prstClr val="black"/>
                </a:solidFill>
                <a:latin typeface="Gill Sans MT"/>
              </a:rPr>
              <a:t>“Master Person” record matching process that becomes “better” over time by retaining all the different versions of data for matching.</a:t>
            </a:r>
          </a:p>
          <a:p>
            <a:pPr marL="365760" lvl="0" indent="-283464">
              <a:spcBef>
                <a:spcPts val="600"/>
              </a:spcBef>
              <a:buClr>
                <a:srgbClr val="6076B4"/>
              </a:buClr>
              <a:buSzPct val="80000"/>
              <a:buFont typeface="Wingdings 2"/>
              <a:buChar char=""/>
            </a:pPr>
            <a:r>
              <a:rPr lang="en-US" b="0" dirty="0">
                <a:solidFill>
                  <a:prstClr val="black"/>
                </a:solidFill>
                <a:latin typeface="Gill Sans MT"/>
              </a:rPr>
              <a:t> Staging environment where data are validated and checked.</a:t>
            </a:r>
          </a:p>
          <a:p>
            <a:endParaRPr lang="en-US" dirty="0"/>
          </a:p>
        </p:txBody>
      </p:sp>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21</a:t>
            </a:fld>
            <a:endParaRPr lang="en-US" dirty="0">
              <a:solidFill>
                <a:prstClr val="white"/>
              </a:solidFill>
            </a:endParaRPr>
          </a:p>
        </p:txBody>
      </p:sp>
    </p:spTree>
    <p:extLst>
      <p:ext uri="{BB962C8B-B14F-4D97-AF65-F5344CB8AC3E}">
        <p14:creationId xmlns:p14="http://schemas.microsoft.com/office/powerpoint/2010/main" val="1689376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22</a:t>
            </a:fld>
            <a:endParaRPr lang="en-US" dirty="0">
              <a:solidFill>
                <a:prstClr val="white"/>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968375"/>
            <a:ext cx="7760577" cy="45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4047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Virginia - Workflow</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23</a:t>
            </a:fld>
            <a:endParaRPr lang="en-US" dirty="0">
              <a:solidFill>
                <a:prstClr val="white"/>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712" y="1143000"/>
            <a:ext cx="780515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28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7362825" y="5017448"/>
            <a:ext cx="1781175" cy="128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Lexicon – Shaker Process Overview</a:t>
            </a:r>
          </a:p>
        </p:txBody>
      </p:sp>
      <p:sp>
        <p:nvSpPr>
          <p:cNvPr id="4" name="Slide Number Placeholder 3"/>
          <p:cNvSpPr>
            <a:spLocks noGrp="1"/>
          </p:cNvSpPr>
          <p:nvPr>
            <p:ph type="sldNum" sz="quarter" idx="12"/>
          </p:nvPr>
        </p:nvSpPr>
        <p:spPr>
          <a:xfrm>
            <a:off x="6758050" y="6492875"/>
            <a:ext cx="2133600" cy="365125"/>
          </a:xfrm>
        </p:spPr>
        <p:txBody>
          <a:bodyPr/>
          <a:lstStyle/>
          <a:p>
            <a:fld id="{78085499-22F0-4E30-BA6A-ED84175C6FDF}" type="slidenum">
              <a:rPr lang="en-US" smtClean="0"/>
              <a:pPr/>
              <a:t>24</a:t>
            </a:fld>
            <a:endParaRPr lang="en-US" dirty="0"/>
          </a:p>
        </p:txBody>
      </p:sp>
      <p:sp>
        <p:nvSpPr>
          <p:cNvPr id="6" name="Can 5"/>
          <p:cNvSpPr/>
          <p:nvPr/>
        </p:nvSpPr>
        <p:spPr>
          <a:xfrm>
            <a:off x="8001000" y="3175948"/>
            <a:ext cx="914400" cy="685800"/>
          </a:xfrm>
          <a:prstGeom prst="can">
            <a:avLst/>
          </a:prstGeom>
          <a:solidFill>
            <a:srgbClr val="604A7B"/>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DS 1</a:t>
            </a:r>
            <a:endParaRPr lang="en-US" dirty="0"/>
          </a:p>
        </p:txBody>
      </p:sp>
      <p:sp>
        <p:nvSpPr>
          <p:cNvPr id="7" name="Can 6"/>
          <p:cNvSpPr/>
          <p:nvPr/>
        </p:nvSpPr>
        <p:spPr>
          <a:xfrm>
            <a:off x="8001000" y="4331648"/>
            <a:ext cx="914400" cy="685800"/>
          </a:xfrm>
          <a:prstGeom prst="can">
            <a:avLst/>
          </a:prstGeom>
          <a:solidFill>
            <a:srgbClr val="604A7B"/>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DS 2</a:t>
            </a:r>
            <a:endParaRPr lang="en-US" dirty="0"/>
          </a:p>
        </p:txBody>
      </p:sp>
      <p:sp>
        <p:nvSpPr>
          <p:cNvPr id="8" name="Can 7"/>
          <p:cNvSpPr/>
          <p:nvPr/>
        </p:nvSpPr>
        <p:spPr>
          <a:xfrm>
            <a:off x="8001000" y="5398448"/>
            <a:ext cx="914400" cy="685800"/>
          </a:xfrm>
          <a:prstGeom prst="can">
            <a:avLst/>
          </a:prstGeom>
          <a:solidFill>
            <a:srgbClr val="604A7B"/>
          </a:solidFill>
          <a:ln w="1270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DS 3</a:t>
            </a:r>
            <a:endParaRPr lang="en-US" dirty="0"/>
          </a:p>
        </p:txBody>
      </p:sp>
      <p:sp>
        <p:nvSpPr>
          <p:cNvPr id="9" name="Rectangle 8"/>
          <p:cNvSpPr/>
          <p:nvPr/>
        </p:nvSpPr>
        <p:spPr>
          <a:xfrm>
            <a:off x="2209800" y="724848"/>
            <a:ext cx="4800600" cy="5702300"/>
          </a:xfrm>
          <a:prstGeom prst="rect">
            <a:avLst/>
          </a:prstGeom>
          <a:solidFill>
            <a:srgbClr val="D9D9D9"/>
          </a:solidFill>
          <a:ln>
            <a:solidFill>
              <a:srgbClr val="0033CC"/>
            </a:solidFill>
          </a:ln>
        </p:spPr>
        <p:style>
          <a:lnRef idx="1">
            <a:schemeClr val="accent3"/>
          </a:lnRef>
          <a:fillRef idx="2">
            <a:schemeClr val="accent3"/>
          </a:fillRef>
          <a:effectRef idx="1">
            <a:schemeClr val="accent3"/>
          </a:effectRef>
          <a:fontRef idx="minor">
            <a:schemeClr val="dk1"/>
          </a:fontRef>
        </p:style>
        <p:txBody>
          <a:bodyPr rtlCol="0" anchor="t"/>
          <a:lstStyle/>
          <a:p>
            <a:r>
              <a:rPr lang="en-US" sz="1600" b="1" dirty="0" smtClean="0">
                <a:solidFill>
                  <a:schemeClr val="tx2"/>
                </a:solidFill>
              </a:rPr>
              <a:t>Lexicon</a:t>
            </a:r>
          </a:p>
        </p:txBody>
      </p:sp>
      <p:sp>
        <p:nvSpPr>
          <p:cNvPr id="10" name="Round Same Side Corner Rectangle 9"/>
          <p:cNvSpPr/>
          <p:nvPr/>
        </p:nvSpPr>
        <p:spPr>
          <a:xfrm>
            <a:off x="2438400" y="3493448"/>
            <a:ext cx="4419600" cy="1143000"/>
          </a:xfrm>
          <a:prstGeom prst="round2SameRect">
            <a:avLst/>
          </a:prstGeom>
          <a:solidFill>
            <a:srgbClr val="558ED5"/>
          </a:solidFill>
          <a:ln w="12700"/>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b="1" dirty="0" smtClean="0">
                <a:solidFill>
                  <a:schemeClr val="tx2"/>
                </a:solidFill>
              </a:rPr>
              <a:t>Linking Control</a:t>
            </a:r>
            <a:endParaRPr lang="en-US" b="1" dirty="0">
              <a:solidFill>
                <a:schemeClr val="tx2"/>
              </a:solidFill>
            </a:endParaRPr>
          </a:p>
        </p:txBody>
      </p:sp>
      <p:sp>
        <p:nvSpPr>
          <p:cNvPr id="11" name="Round Same Side Corner Rectangle 10"/>
          <p:cNvSpPr/>
          <p:nvPr/>
        </p:nvSpPr>
        <p:spPr>
          <a:xfrm>
            <a:off x="2438400" y="4699948"/>
            <a:ext cx="4419600" cy="1676400"/>
          </a:xfrm>
          <a:prstGeom prst="round2SameRect">
            <a:avLst/>
          </a:prstGeom>
          <a:solidFill>
            <a:srgbClr val="558ED5"/>
          </a:solidFill>
          <a:ln>
            <a:solidFill>
              <a:srgbClr val="0033CC"/>
            </a:solidFill>
          </a:ln>
        </p:spPr>
        <p:style>
          <a:lnRef idx="1">
            <a:schemeClr val="accent1"/>
          </a:lnRef>
          <a:fillRef idx="2">
            <a:schemeClr val="accent1"/>
          </a:fillRef>
          <a:effectRef idx="1">
            <a:schemeClr val="accent1"/>
          </a:effectRef>
          <a:fontRef idx="minor">
            <a:schemeClr val="dk1"/>
          </a:fontRef>
        </p:style>
        <p:txBody>
          <a:bodyPr rtlCol="0" anchor="t"/>
          <a:lstStyle/>
          <a:p>
            <a:r>
              <a:rPr lang="en-US" b="1" dirty="0" smtClean="0">
                <a:solidFill>
                  <a:schemeClr val="tx2"/>
                </a:solidFill>
              </a:rPr>
              <a:t>Shaker</a:t>
            </a:r>
            <a:endParaRPr lang="en-US" b="1" dirty="0">
              <a:solidFill>
                <a:schemeClr val="tx2"/>
              </a:solidFill>
            </a:endParaRPr>
          </a:p>
        </p:txBody>
      </p:sp>
      <p:sp>
        <p:nvSpPr>
          <p:cNvPr id="12" name="Freeform 11"/>
          <p:cNvSpPr/>
          <p:nvPr/>
        </p:nvSpPr>
        <p:spPr>
          <a:xfrm>
            <a:off x="228600" y="724848"/>
            <a:ext cx="1828799" cy="5702300"/>
          </a:xfrm>
          <a:custGeom>
            <a:avLst/>
            <a:gdLst>
              <a:gd name="connsiteX0" fmla="*/ 0 w 1905000"/>
              <a:gd name="connsiteY0" fmla="*/ 0 h 6477000"/>
              <a:gd name="connsiteX1" fmla="*/ 1905000 w 1905000"/>
              <a:gd name="connsiteY1" fmla="*/ 0 h 6477000"/>
              <a:gd name="connsiteX2" fmla="*/ 1905000 w 1905000"/>
              <a:gd name="connsiteY2" fmla="*/ 6477000 h 6477000"/>
              <a:gd name="connsiteX3" fmla="*/ 0 w 1905000"/>
              <a:gd name="connsiteY3" fmla="*/ 6477000 h 6477000"/>
              <a:gd name="connsiteX4" fmla="*/ 0 w 1905000"/>
              <a:gd name="connsiteY4" fmla="*/ 0 h 6477000"/>
              <a:gd name="connsiteX0" fmla="*/ 0 w 1905000"/>
              <a:gd name="connsiteY0" fmla="*/ 0 h 6477000"/>
              <a:gd name="connsiteX1" fmla="*/ 1905000 w 1905000"/>
              <a:gd name="connsiteY1" fmla="*/ 0 h 6477000"/>
              <a:gd name="connsiteX2" fmla="*/ 1905000 w 1905000"/>
              <a:gd name="connsiteY2" fmla="*/ 6477000 h 6477000"/>
              <a:gd name="connsiteX3" fmla="*/ 0 w 1905000"/>
              <a:gd name="connsiteY3" fmla="*/ 6477000 h 6477000"/>
              <a:gd name="connsiteX4" fmla="*/ 0 w 1905000"/>
              <a:gd name="connsiteY4" fmla="*/ 2362200 h 6477000"/>
              <a:gd name="connsiteX5" fmla="*/ 0 w 1905000"/>
              <a:gd name="connsiteY5" fmla="*/ 0 h 6477000"/>
              <a:gd name="connsiteX0" fmla="*/ 0 w 1905000"/>
              <a:gd name="connsiteY0" fmla="*/ 0 h 6477000"/>
              <a:gd name="connsiteX1" fmla="*/ 1905000 w 1905000"/>
              <a:gd name="connsiteY1" fmla="*/ 0 h 6477000"/>
              <a:gd name="connsiteX2" fmla="*/ 1905000 w 1905000"/>
              <a:gd name="connsiteY2" fmla="*/ 6477000 h 6477000"/>
              <a:gd name="connsiteX3" fmla="*/ 0 w 1905000"/>
              <a:gd name="connsiteY3" fmla="*/ 6477000 h 6477000"/>
              <a:gd name="connsiteX4" fmla="*/ 0 w 1905000"/>
              <a:gd name="connsiteY4"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0 w 1914525"/>
              <a:gd name="connsiteY4" fmla="*/ 2495550 h 6477000"/>
              <a:gd name="connsiteX5" fmla="*/ 9525 w 1914525"/>
              <a:gd name="connsiteY5"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1 w 1914525"/>
              <a:gd name="connsiteY4" fmla="*/ 3305175 h 6477000"/>
              <a:gd name="connsiteX5" fmla="*/ 0 w 1914525"/>
              <a:gd name="connsiteY5" fmla="*/ 2495550 h 6477000"/>
              <a:gd name="connsiteX6" fmla="*/ 9525 w 1914525"/>
              <a:gd name="connsiteY6" fmla="*/ 0 h 6477000"/>
              <a:gd name="connsiteX0" fmla="*/ 317500 w 2222500"/>
              <a:gd name="connsiteY0" fmla="*/ 0 h 6477000"/>
              <a:gd name="connsiteX1" fmla="*/ 2222500 w 2222500"/>
              <a:gd name="connsiteY1" fmla="*/ 0 h 6477000"/>
              <a:gd name="connsiteX2" fmla="*/ 2222500 w 2222500"/>
              <a:gd name="connsiteY2" fmla="*/ 6477000 h 6477000"/>
              <a:gd name="connsiteX3" fmla="*/ 317500 w 2222500"/>
              <a:gd name="connsiteY3" fmla="*/ 6477000 h 6477000"/>
              <a:gd name="connsiteX4" fmla="*/ 317501 w 2222500"/>
              <a:gd name="connsiteY4" fmla="*/ 4514850 h 6477000"/>
              <a:gd name="connsiteX5" fmla="*/ 307976 w 2222500"/>
              <a:gd name="connsiteY5" fmla="*/ 3305175 h 6477000"/>
              <a:gd name="connsiteX6" fmla="*/ 307975 w 2222500"/>
              <a:gd name="connsiteY6" fmla="*/ 2495550 h 6477000"/>
              <a:gd name="connsiteX7" fmla="*/ 317500 w 2222500"/>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 w 1914525"/>
              <a:gd name="connsiteY5" fmla="*/ 3305175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6953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001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763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0763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3528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9239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525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5252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8681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86816 w 1914525"/>
              <a:gd name="connsiteY5" fmla="*/ 342900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71576 w 1914525"/>
              <a:gd name="connsiteY5" fmla="*/ 336423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71576 w 1914525"/>
              <a:gd name="connsiteY5" fmla="*/ 336423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71576 w 1914525"/>
              <a:gd name="connsiteY5" fmla="*/ 336423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79196 w 1914525"/>
              <a:gd name="connsiteY5" fmla="*/ 3360420 h 6477000"/>
              <a:gd name="connsiteX6" fmla="*/ 0 w 1914525"/>
              <a:gd name="connsiteY6" fmla="*/ 2495550 h 6477000"/>
              <a:gd name="connsiteX7" fmla="*/ 9525 w 1914525"/>
              <a:gd name="connsiteY7" fmla="*/ 0 h 6477000"/>
              <a:gd name="connsiteX0" fmla="*/ 9525 w 1914525"/>
              <a:gd name="connsiteY0" fmla="*/ 0 h 6477000"/>
              <a:gd name="connsiteX1" fmla="*/ 1914525 w 1914525"/>
              <a:gd name="connsiteY1" fmla="*/ 0 h 6477000"/>
              <a:gd name="connsiteX2" fmla="*/ 1914525 w 1914525"/>
              <a:gd name="connsiteY2" fmla="*/ 6477000 h 6477000"/>
              <a:gd name="connsiteX3" fmla="*/ 9525 w 1914525"/>
              <a:gd name="connsiteY3" fmla="*/ 6477000 h 6477000"/>
              <a:gd name="connsiteX4" fmla="*/ 9526 w 1914525"/>
              <a:gd name="connsiteY4" fmla="*/ 4514850 h 6477000"/>
              <a:gd name="connsiteX5" fmla="*/ 1179196 w 1914525"/>
              <a:gd name="connsiteY5" fmla="*/ 3360420 h 6477000"/>
              <a:gd name="connsiteX6" fmla="*/ 0 w 1914525"/>
              <a:gd name="connsiteY6" fmla="*/ 2495550 h 6477000"/>
              <a:gd name="connsiteX7" fmla="*/ 9525 w 1914525"/>
              <a:gd name="connsiteY7"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4525" h="6477000">
                <a:moveTo>
                  <a:pt x="9525" y="0"/>
                </a:moveTo>
                <a:lnTo>
                  <a:pt x="1914525" y="0"/>
                </a:lnTo>
                <a:lnTo>
                  <a:pt x="1914525" y="6477000"/>
                </a:lnTo>
                <a:lnTo>
                  <a:pt x="9525" y="6477000"/>
                </a:lnTo>
                <a:cubicBezTo>
                  <a:pt x="9525" y="5822950"/>
                  <a:pt x="9526" y="5168900"/>
                  <a:pt x="9526" y="4514850"/>
                </a:cubicBezTo>
                <a:cubicBezTo>
                  <a:pt x="7939" y="3986213"/>
                  <a:pt x="1121729" y="4297045"/>
                  <a:pt x="1179196" y="3360420"/>
                </a:cubicBezTo>
                <a:cubicBezTo>
                  <a:pt x="1085851" y="2328545"/>
                  <a:pt x="0" y="2765425"/>
                  <a:pt x="0" y="2495550"/>
                </a:cubicBezTo>
                <a:lnTo>
                  <a:pt x="9525" y="0"/>
                </a:lnTo>
                <a:close/>
              </a:path>
            </a:pathLst>
          </a:custGeom>
          <a:solidFill>
            <a:srgbClr val="77933C"/>
          </a:solidFill>
          <a:ln>
            <a:solidFill>
              <a:srgbClr val="0033CC"/>
            </a:solidFill>
          </a:ln>
        </p:spPr>
        <p:style>
          <a:lnRef idx="1">
            <a:schemeClr val="accent2"/>
          </a:lnRef>
          <a:fillRef idx="2">
            <a:schemeClr val="accent2"/>
          </a:fillRef>
          <a:effectRef idx="1">
            <a:schemeClr val="accent2"/>
          </a:effectRef>
          <a:fontRef idx="minor">
            <a:schemeClr val="dk1"/>
          </a:fontRef>
        </p:style>
        <p:txBody>
          <a:bodyPr rtlCol="0" anchor="t"/>
          <a:lstStyle/>
          <a:p>
            <a:r>
              <a:rPr lang="en-US" sz="1600" b="1" dirty="0" smtClean="0">
                <a:solidFill>
                  <a:schemeClr val="tx2"/>
                </a:solidFill>
              </a:rPr>
              <a:t>User Interface/ Portal/ </a:t>
            </a:r>
            <a:r>
              <a:rPr lang="en-US" sz="1600" b="1" dirty="0" err="1" smtClean="0">
                <a:solidFill>
                  <a:schemeClr val="tx2"/>
                </a:solidFill>
              </a:rPr>
              <a:t>LogiXML</a:t>
            </a:r>
            <a:endParaRPr lang="en-US" sz="1600" b="1" dirty="0">
              <a:solidFill>
                <a:schemeClr val="tx2"/>
              </a:solidFill>
            </a:endParaRPr>
          </a:p>
        </p:txBody>
      </p:sp>
      <p:sp>
        <p:nvSpPr>
          <p:cNvPr id="13" name="Round Same Side Corner Rectangle 12"/>
          <p:cNvSpPr/>
          <p:nvPr/>
        </p:nvSpPr>
        <p:spPr>
          <a:xfrm>
            <a:off x="2667000" y="5157148"/>
            <a:ext cx="1905000" cy="762000"/>
          </a:xfrm>
          <a:prstGeom prst="round2SameRect">
            <a:avLst/>
          </a:prstGeom>
          <a:solidFill>
            <a:srgbClr val="B2A1C7"/>
          </a:solidFill>
          <a:ln/>
        </p:spPr>
        <p:style>
          <a:lnRef idx="1">
            <a:schemeClr val="accent4"/>
          </a:lnRef>
          <a:fillRef idx="2">
            <a:schemeClr val="accent4"/>
          </a:fillRef>
          <a:effectRef idx="1">
            <a:schemeClr val="accent4"/>
          </a:effectRef>
          <a:fontRef idx="minor">
            <a:schemeClr val="dk1"/>
          </a:fontRef>
        </p:style>
        <p:txBody>
          <a:bodyPr rtlCol="0" anchor="t"/>
          <a:lstStyle/>
          <a:p>
            <a:pPr algn="ctr"/>
            <a:r>
              <a:rPr lang="en-US" sz="1000" b="1" dirty="0" smtClean="0">
                <a:solidFill>
                  <a:schemeClr val="tx2"/>
                </a:solidFill>
              </a:rPr>
              <a:t>Sub-Query Optimization</a:t>
            </a:r>
            <a:endParaRPr lang="en-US" sz="1000" b="1" dirty="0">
              <a:solidFill>
                <a:schemeClr val="tx2"/>
              </a:solidFill>
            </a:endParaRPr>
          </a:p>
        </p:txBody>
      </p:sp>
      <p:sp>
        <p:nvSpPr>
          <p:cNvPr id="14" name="Round Same Side Corner Rectangle 13"/>
          <p:cNvSpPr/>
          <p:nvPr/>
        </p:nvSpPr>
        <p:spPr>
          <a:xfrm>
            <a:off x="4724400" y="5157148"/>
            <a:ext cx="1905000" cy="762000"/>
          </a:xfrm>
          <a:prstGeom prst="round2SameRect">
            <a:avLst/>
          </a:prstGeom>
          <a:solidFill>
            <a:srgbClr val="B2A1C7"/>
          </a:solidFill>
          <a:ln/>
        </p:spPr>
        <p:style>
          <a:lnRef idx="1">
            <a:schemeClr val="accent4"/>
          </a:lnRef>
          <a:fillRef idx="2">
            <a:schemeClr val="accent4"/>
          </a:fillRef>
          <a:effectRef idx="1">
            <a:schemeClr val="accent4"/>
          </a:effectRef>
          <a:fontRef idx="minor">
            <a:schemeClr val="dk1"/>
          </a:fontRef>
        </p:style>
        <p:txBody>
          <a:bodyPr rtlCol="0" anchor="t"/>
          <a:lstStyle/>
          <a:p>
            <a:r>
              <a:rPr lang="en-US" sz="1000" b="1" dirty="0" smtClean="0">
                <a:solidFill>
                  <a:schemeClr val="tx2"/>
                </a:solidFill>
              </a:rPr>
              <a:t>ID Resolution &amp; Query</a:t>
            </a:r>
            <a:endParaRPr lang="en-US" sz="1000" b="1" dirty="0">
              <a:solidFill>
                <a:schemeClr val="tx2"/>
              </a:solidFill>
            </a:endParaRPr>
          </a:p>
        </p:txBody>
      </p:sp>
      <p:sp>
        <p:nvSpPr>
          <p:cNvPr id="15" name="Right Arrow 14"/>
          <p:cNvSpPr/>
          <p:nvPr/>
        </p:nvSpPr>
        <p:spPr>
          <a:xfrm>
            <a:off x="838200" y="5398447"/>
            <a:ext cx="4876800" cy="466725"/>
          </a:xfrm>
          <a:prstGeom prst="rightArrow">
            <a:avLst>
              <a:gd name="adj1" fmla="val 35862"/>
              <a:gd name="adj2" fmla="val 50000"/>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solidFill>
                  <a:schemeClr val="tx2"/>
                </a:solidFill>
              </a:rPr>
              <a:t>Authorized Query</a:t>
            </a:r>
            <a:endParaRPr lang="en-US" sz="1200" dirty="0">
              <a:solidFill>
                <a:schemeClr val="tx2"/>
              </a:solidFill>
            </a:endParaRPr>
          </a:p>
        </p:txBody>
      </p:sp>
      <p:sp>
        <p:nvSpPr>
          <p:cNvPr id="16" name="Right Arrow 15"/>
          <p:cNvSpPr/>
          <p:nvPr/>
        </p:nvSpPr>
        <p:spPr>
          <a:xfrm flipH="1">
            <a:off x="838200" y="5779448"/>
            <a:ext cx="4572000" cy="533400"/>
          </a:xfrm>
          <a:prstGeom prst="rightArrow">
            <a:avLst>
              <a:gd name="adj1" fmla="val 35862"/>
              <a:gd name="adj2" fmla="val 50000"/>
            </a:avLst>
          </a:prstGeom>
          <a:solidFill>
            <a:schemeClr val="lt1">
              <a:alpha val="5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solidFill>
                  <a:schemeClr val="tx2"/>
                </a:solidFill>
              </a:rPr>
              <a:t>Query Results</a:t>
            </a:r>
            <a:endParaRPr lang="en-US" sz="1200" dirty="0">
              <a:solidFill>
                <a:schemeClr val="tx2"/>
              </a:solidFill>
            </a:endParaRPr>
          </a:p>
        </p:txBody>
      </p:sp>
      <p:cxnSp>
        <p:nvCxnSpPr>
          <p:cNvPr id="17" name="Shape 93"/>
          <p:cNvCxnSpPr>
            <a:endCxn id="6" idx="0"/>
          </p:cNvCxnSpPr>
          <p:nvPr/>
        </p:nvCxnSpPr>
        <p:spPr>
          <a:xfrm rot="5400000" flipH="1" flipV="1">
            <a:off x="7991475" y="2937823"/>
            <a:ext cx="57150" cy="876300"/>
          </a:xfrm>
          <a:prstGeom prst="bentConnector3">
            <a:avLst>
              <a:gd name="adj1" fmla="val 622222"/>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7" idx="0"/>
          </p:cNvCxnSpPr>
          <p:nvPr/>
        </p:nvCxnSpPr>
        <p:spPr>
          <a:xfrm rot="5400000" flipH="1" flipV="1">
            <a:off x="7991475" y="4093523"/>
            <a:ext cx="57150" cy="876300"/>
          </a:xfrm>
          <a:prstGeom prst="bentConnector3">
            <a:avLst>
              <a:gd name="adj1" fmla="val 622222"/>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8" idx="0"/>
          </p:cNvCxnSpPr>
          <p:nvPr/>
        </p:nvCxnSpPr>
        <p:spPr>
          <a:xfrm rot="16200000" flipH="1">
            <a:off x="8010525" y="5122223"/>
            <a:ext cx="19050" cy="876300"/>
          </a:xfrm>
          <a:prstGeom prst="bentConnector3">
            <a:avLst>
              <a:gd name="adj1" fmla="val -1466667"/>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flipH="1" flipV="1">
            <a:off x="5715000" y="4623748"/>
            <a:ext cx="3048000" cy="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34698" y="699448"/>
            <a:ext cx="3850818" cy="707886"/>
          </a:xfrm>
          <a:prstGeom prst="rect">
            <a:avLst/>
          </a:prstGeom>
          <a:noFill/>
        </p:spPr>
        <p:txBody>
          <a:bodyPr wrap="square" rtlCol="0">
            <a:spAutoFit/>
          </a:bodyPr>
          <a:lstStyle/>
          <a:p>
            <a:r>
              <a:rPr lang="en-US" sz="1000" b="1" dirty="0" smtClean="0">
                <a:solidFill>
                  <a:schemeClr val="tx2"/>
                </a:solidFill>
              </a:rPr>
              <a:t>Common IDs </a:t>
            </a:r>
            <a:r>
              <a:rPr lang="en-US" sz="1000" dirty="0" smtClean="0">
                <a:solidFill>
                  <a:schemeClr val="tx2"/>
                </a:solidFill>
              </a:rPr>
              <a:t>[deterministic] or </a:t>
            </a:r>
            <a:r>
              <a:rPr lang="en-US" sz="1000" b="1" dirty="0" smtClean="0">
                <a:solidFill>
                  <a:schemeClr val="tx2"/>
                </a:solidFill>
              </a:rPr>
              <a:t>Common Elements</a:t>
            </a:r>
            <a:r>
              <a:rPr lang="en-US" sz="1000" dirty="0" smtClean="0">
                <a:solidFill>
                  <a:schemeClr val="tx2"/>
                </a:solidFill>
              </a:rPr>
              <a:t> with appropriate </a:t>
            </a:r>
            <a:r>
              <a:rPr lang="en-US" sz="1000" b="1" dirty="0" smtClean="0">
                <a:solidFill>
                  <a:schemeClr val="tx2"/>
                </a:solidFill>
              </a:rPr>
              <a:t>Transforms, Matching Algorithms and Thresholds </a:t>
            </a:r>
            <a:r>
              <a:rPr lang="en-US" sz="1000" dirty="0" smtClean="0">
                <a:solidFill>
                  <a:schemeClr val="tx2"/>
                </a:solidFill>
              </a:rPr>
              <a:t>[probabilistic]</a:t>
            </a:r>
          </a:p>
          <a:p>
            <a:endParaRPr lang="en-US" sz="1000" dirty="0">
              <a:solidFill>
                <a:schemeClr val="tx2"/>
              </a:solidFill>
            </a:endParaRPr>
          </a:p>
        </p:txBody>
      </p:sp>
      <p:cxnSp>
        <p:nvCxnSpPr>
          <p:cNvPr id="22" name="Straight Connector 21"/>
          <p:cNvCxnSpPr/>
          <p:nvPr/>
        </p:nvCxnSpPr>
        <p:spPr>
          <a:xfrm rot="10800000">
            <a:off x="7239000" y="3556948"/>
            <a:ext cx="247650" cy="3810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a:off x="7239000" y="4712648"/>
            <a:ext cx="247650" cy="3810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a:off x="7239000" y="5703248"/>
            <a:ext cx="247650" cy="38100"/>
          </a:xfrm>
          <a:prstGeom prst="line">
            <a:avLst/>
          </a:prstGeom>
          <a:ln w="19050">
            <a:solidFill>
              <a:srgbClr val="0033CC"/>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438400" y="3867007"/>
            <a:ext cx="4419600" cy="769441"/>
          </a:xfrm>
          <a:prstGeom prst="rect">
            <a:avLst/>
          </a:prstGeom>
          <a:noFill/>
        </p:spPr>
        <p:txBody>
          <a:bodyPr wrap="square" rtlCol="0">
            <a:spAutoFit/>
          </a:bodyPr>
          <a:lstStyle/>
          <a:p>
            <a:r>
              <a:rPr lang="en-US" sz="1100" dirty="0" smtClean="0">
                <a:solidFill>
                  <a:srgbClr val="000000"/>
                </a:solidFill>
              </a:rPr>
              <a:t>A linking engine process will update the Lexicon periodically to allow query building on known available matched data fields.  No data is used in this process.  Queries are built on the relationships between data fields in the Lexicon.</a:t>
            </a:r>
            <a:endParaRPr lang="en-US" sz="1100" dirty="0">
              <a:solidFill>
                <a:srgbClr val="000000"/>
              </a:solidFill>
            </a:endParaRPr>
          </a:p>
        </p:txBody>
      </p:sp>
      <p:sp>
        <p:nvSpPr>
          <p:cNvPr id="26" name="Oval 25"/>
          <p:cNvSpPr/>
          <p:nvPr/>
        </p:nvSpPr>
        <p:spPr>
          <a:xfrm>
            <a:off x="165100" y="3087048"/>
            <a:ext cx="1155700" cy="1130299"/>
          </a:xfrm>
          <a:prstGeom prst="ellipse">
            <a:avLst/>
          </a:prstGeom>
          <a:solidFill>
            <a:srgbClr val="FFFF00"/>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smtClean="0">
                <a:solidFill>
                  <a:schemeClr val="tx2"/>
                </a:solidFill>
              </a:rPr>
              <a:t>Workflow Manager</a:t>
            </a:r>
            <a:endParaRPr lang="en-US" sz="1200" dirty="0">
              <a:solidFill>
                <a:schemeClr val="tx2"/>
              </a:solidFill>
            </a:endParaRPr>
          </a:p>
        </p:txBody>
      </p:sp>
      <p:sp>
        <p:nvSpPr>
          <p:cNvPr id="27" name="8-Point Star 26"/>
          <p:cNvSpPr/>
          <p:nvPr/>
        </p:nvSpPr>
        <p:spPr>
          <a:xfrm>
            <a:off x="3505200" y="5385748"/>
            <a:ext cx="457200" cy="457200"/>
          </a:xfrm>
          <a:prstGeom prst="star8">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rot="10800000">
            <a:off x="6324600" y="3747448"/>
            <a:ext cx="914400" cy="0"/>
          </a:xfrm>
          <a:prstGeom prst="line">
            <a:avLst/>
          </a:prstGeom>
          <a:ln w="19050">
            <a:solidFill>
              <a:srgbClr val="0033C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12-Point Star 28"/>
          <p:cNvSpPr/>
          <p:nvPr/>
        </p:nvSpPr>
        <p:spPr>
          <a:xfrm>
            <a:off x="3505200" y="5385748"/>
            <a:ext cx="457200" cy="457200"/>
          </a:xfrm>
          <a:prstGeom prst="star12">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5410200" y="5842948"/>
            <a:ext cx="457200" cy="457200"/>
          </a:xfrm>
          <a:prstGeom prst="cube">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Webservice"/>
          <p:cNvPicPr>
            <a:picLocks noChangeAspect="1" noChangeArrowheads="1"/>
          </p:cNvPicPr>
          <p:nvPr/>
        </p:nvPicPr>
        <p:blipFill>
          <a:blip r:embed="rId2" cstate="print"/>
          <a:srcRect/>
          <a:stretch>
            <a:fillRect/>
          </a:stretch>
        </p:blipFill>
        <p:spPr bwMode="auto">
          <a:xfrm>
            <a:off x="7315200" y="3315648"/>
            <a:ext cx="716280" cy="685800"/>
          </a:xfrm>
          <a:prstGeom prst="rect">
            <a:avLst/>
          </a:prstGeom>
          <a:noFill/>
        </p:spPr>
      </p:pic>
      <p:pic>
        <p:nvPicPr>
          <p:cNvPr id="32" name="Picture 2" descr="Webservice"/>
          <p:cNvPicPr>
            <a:picLocks noChangeAspect="1" noChangeArrowheads="1"/>
          </p:cNvPicPr>
          <p:nvPr/>
        </p:nvPicPr>
        <p:blipFill>
          <a:blip r:embed="rId2" cstate="print"/>
          <a:srcRect/>
          <a:stretch>
            <a:fillRect/>
          </a:stretch>
        </p:blipFill>
        <p:spPr bwMode="auto">
          <a:xfrm>
            <a:off x="7284720" y="4484048"/>
            <a:ext cx="716280" cy="685800"/>
          </a:xfrm>
          <a:prstGeom prst="rect">
            <a:avLst/>
          </a:prstGeom>
          <a:noFill/>
        </p:spPr>
      </p:pic>
      <p:pic>
        <p:nvPicPr>
          <p:cNvPr id="33" name="Picture 2" descr="Webservice"/>
          <p:cNvPicPr>
            <a:picLocks noChangeAspect="1" noChangeArrowheads="1"/>
          </p:cNvPicPr>
          <p:nvPr/>
        </p:nvPicPr>
        <p:blipFill>
          <a:blip r:embed="rId2" cstate="print"/>
          <a:srcRect/>
          <a:stretch>
            <a:fillRect/>
          </a:stretch>
        </p:blipFill>
        <p:spPr bwMode="auto">
          <a:xfrm>
            <a:off x="7284720" y="5474648"/>
            <a:ext cx="716280" cy="685800"/>
          </a:xfrm>
          <a:prstGeom prst="rect">
            <a:avLst/>
          </a:prstGeom>
          <a:noFill/>
        </p:spPr>
      </p:pic>
      <p:sp>
        <p:nvSpPr>
          <p:cNvPr id="34" name="Round Same Side Corner Rectangle 33"/>
          <p:cNvSpPr/>
          <p:nvPr/>
        </p:nvSpPr>
        <p:spPr>
          <a:xfrm>
            <a:off x="2438400" y="1210812"/>
            <a:ext cx="4419600" cy="2208055"/>
          </a:xfrm>
          <a:prstGeom prst="round2SameRect">
            <a:avLst/>
          </a:prstGeom>
          <a:solidFill>
            <a:srgbClr val="558ED5"/>
          </a:solidFill>
          <a:ln w="12700"/>
        </p:spPr>
        <p:style>
          <a:lnRef idx="2">
            <a:schemeClr val="accent6">
              <a:shade val="50000"/>
            </a:schemeClr>
          </a:lnRef>
          <a:fillRef idx="1">
            <a:schemeClr val="accent6"/>
          </a:fillRef>
          <a:effectRef idx="0">
            <a:schemeClr val="accent6"/>
          </a:effectRef>
          <a:fontRef idx="minor">
            <a:schemeClr val="lt1"/>
          </a:fontRef>
        </p:style>
        <p:txBody>
          <a:bodyPr vert="vert270" rtlCol="0" anchor="t"/>
          <a:lstStyle/>
          <a:p>
            <a:pPr algn="ctr"/>
            <a:r>
              <a:rPr lang="en-US" b="1" dirty="0" smtClean="0">
                <a:solidFill>
                  <a:schemeClr val="tx2"/>
                </a:solidFill>
              </a:rPr>
              <a:t>Lexicon</a:t>
            </a:r>
            <a:endParaRPr lang="en-US" b="1" dirty="0">
              <a:solidFill>
                <a:schemeClr val="tx2"/>
              </a:solidFill>
            </a:endParaRPr>
          </a:p>
        </p:txBody>
      </p:sp>
      <p:sp>
        <p:nvSpPr>
          <p:cNvPr id="35" name="Can 34"/>
          <p:cNvSpPr/>
          <p:nvPr/>
        </p:nvSpPr>
        <p:spPr>
          <a:xfrm>
            <a:off x="3116664" y="1259058"/>
            <a:ext cx="1143000" cy="2057400"/>
          </a:xfrm>
          <a:prstGeom prst="can">
            <a:avLst/>
          </a:prstGeom>
          <a:solidFill>
            <a:srgbClr val="896AB0"/>
          </a:solidFill>
          <a:ln>
            <a:solidFill>
              <a:srgbClr val="0033CC"/>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p:txBody>
      </p:sp>
      <p:sp>
        <p:nvSpPr>
          <p:cNvPr id="36" name="Can 35"/>
          <p:cNvSpPr/>
          <p:nvPr/>
        </p:nvSpPr>
        <p:spPr>
          <a:xfrm>
            <a:off x="4335864" y="1259058"/>
            <a:ext cx="1143000" cy="2057400"/>
          </a:xfrm>
          <a:prstGeom prst="can">
            <a:avLst/>
          </a:prstGeom>
          <a:solidFill>
            <a:srgbClr val="896AB0"/>
          </a:solidFill>
          <a:ln>
            <a:solidFill>
              <a:srgbClr val="0033CC"/>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Can 36"/>
          <p:cNvSpPr/>
          <p:nvPr/>
        </p:nvSpPr>
        <p:spPr>
          <a:xfrm>
            <a:off x="5555063" y="1259058"/>
            <a:ext cx="1155163" cy="2057400"/>
          </a:xfrm>
          <a:prstGeom prst="can">
            <a:avLst/>
          </a:prstGeom>
          <a:solidFill>
            <a:srgbClr val="896AB0"/>
          </a:solidFill>
          <a:ln>
            <a:solidFill>
              <a:srgbClr val="0033CC"/>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aphicFrame>
        <p:nvGraphicFramePr>
          <p:cNvPr id="38" name="Table 37"/>
          <p:cNvGraphicFramePr>
            <a:graphicFrameLocks noGrp="1"/>
          </p:cNvGraphicFramePr>
          <p:nvPr>
            <p:extLst>
              <p:ext uri="{D42A27DB-BD31-4B8C-83A1-F6EECF244321}">
                <p14:modId xmlns:p14="http://schemas.microsoft.com/office/powerpoint/2010/main" val="2082552957"/>
              </p:ext>
            </p:extLst>
          </p:nvPr>
        </p:nvGraphicFramePr>
        <p:xfrm>
          <a:off x="3116664" y="1572163"/>
          <a:ext cx="1143000" cy="1472174"/>
        </p:xfrm>
        <a:graphic>
          <a:graphicData uri="http://schemas.openxmlformats.org/drawingml/2006/table">
            <a:tbl>
              <a:tblPr firstRow="1" bandRow="1">
                <a:tableStyleId>{08FB837D-C827-4EFA-A057-4D05807E0F7C}</a:tableStyleId>
              </a:tblPr>
              <a:tblGrid>
                <a:gridCol w="527538"/>
                <a:gridCol w="615462"/>
              </a:tblGrid>
              <a:tr h="459398">
                <a:tc>
                  <a:txBody>
                    <a:bodyPr/>
                    <a:lstStyle/>
                    <a:p>
                      <a:pPr algn="ctr"/>
                      <a:r>
                        <a:rPr lang="en-US" sz="900" dirty="0" smtClean="0"/>
                        <a:t>Field Name</a:t>
                      </a:r>
                      <a:endParaRPr lang="en-US" sz="900" dirty="0"/>
                    </a:p>
                  </a:txBody>
                  <a:tcPr/>
                </a:tc>
                <a:tc>
                  <a:txBody>
                    <a:bodyPr/>
                    <a:lstStyle/>
                    <a:p>
                      <a:pPr algn="ctr"/>
                      <a:r>
                        <a:rPr lang="en-US" sz="900" dirty="0" smtClean="0"/>
                        <a:t>Meta data</a:t>
                      </a:r>
                      <a:endParaRPr lang="en-US" sz="900" dirty="0"/>
                    </a:p>
                  </a:txBody>
                  <a:tcPr/>
                </a:tc>
              </a:tr>
              <a:tr h="310906">
                <a:tc>
                  <a:txBody>
                    <a:bodyPr/>
                    <a:lstStyle/>
                    <a:p>
                      <a:pPr algn="ctr"/>
                      <a:r>
                        <a:rPr lang="en-US" sz="1600" dirty="0" smtClean="0">
                          <a:solidFill>
                            <a:srgbClr val="000000"/>
                          </a:solidFill>
                        </a:rPr>
                        <a:t>A</a:t>
                      </a:r>
                      <a:endParaRPr lang="en-US" sz="1600" dirty="0">
                        <a:solidFill>
                          <a:srgbClr val="000000"/>
                        </a:solidFill>
                      </a:endParaRPr>
                    </a:p>
                  </a:txBody>
                  <a:tcPr/>
                </a:tc>
                <a:tc>
                  <a:txBody>
                    <a:bodyPr/>
                    <a:lstStyle/>
                    <a:p>
                      <a:r>
                        <a:rPr lang="en-US" sz="600" dirty="0" smtClean="0">
                          <a:solidFill>
                            <a:srgbClr val="000000"/>
                          </a:solidFill>
                        </a:rPr>
                        <a:t>10101101010100110110</a:t>
                      </a:r>
                      <a:endParaRPr lang="en-US" sz="600" dirty="0">
                        <a:solidFill>
                          <a:srgbClr val="000000"/>
                        </a:solidFill>
                      </a:endParaRPr>
                    </a:p>
                  </a:txBody>
                  <a:tcPr/>
                </a:tc>
              </a:tr>
              <a:tr h="338748">
                <a:tc>
                  <a:txBody>
                    <a:bodyPr/>
                    <a:lstStyle/>
                    <a:p>
                      <a:pPr algn="ctr"/>
                      <a:r>
                        <a:rPr lang="en-US" sz="1600" dirty="0" smtClean="0">
                          <a:solidFill>
                            <a:srgbClr val="000000"/>
                          </a:solidFill>
                        </a:rPr>
                        <a:t>B</a:t>
                      </a:r>
                      <a:endParaRPr lang="en-US" sz="1600" dirty="0">
                        <a:solidFill>
                          <a:srgbClr val="000000"/>
                        </a:solidFill>
                      </a:endParaRPr>
                    </a:p>
                  </a:txBody>
                  <a:tcPr/>
                </a:tc>
                <a:tc>
                  <a:txBody>
                    <a:bodyPr/>
                    <a:lstStyle/>
                    <a:p>
                      <a:r>
                        <a:rPr lang="en-US" sz="600" dirty="0" smtClean="0">
                          <a:solidFill>
                            <a:srgbClr val="000000"/>
                          </a:solidFill>
                        </a:rPr>
                        <a:t>01010111001010010110</a:t>
                      </a:r>
                      <a:endParaRPr lang="en-US" sz="600" dirty="0">
                        <a:solidFill>
                          <a:srgbClr val="000000"/>
                        </a:solidFill>
                      </a:endParaRPr>
                    </a:p>
                  </a:txBody>
                  <a:tcPr/>
                </a:tc>
              </a:tr>
              <a:tr h="338748">
                <a:tc>
                  <a:txBody>
                    <a:bodyPr/>
                    <a:lstStyle/>
                    <a:p>
                      <a:pPr algn="ctr"/>
                      <a:r>
                        <a:rPr lang="en-US" sz="1600" dirty="0" smtClean="0">
                          <a:solidFill>
                            <a:srgbClr val="000000"/>
                          </a:solidFill>
                        </a:rPr>
                        <a:t>C</a:t>
                      </a:r>
                      <a:endParaRPr lang="en-US" sz="1600" dirty="0">
                        <a:solidFill>
                          <a:srgbClr val="000000"/>
                        </a:solidFill>
                      </a:endParaRPr>
                    </a:p>
                  </a:txBody>
                  <a:tcPr/>
                </a:tc>
                <a:tc>
                  <a:txBody>
                    <a:bodyPr/>
                    <a:lstStyle/>
                    <a:p>
                      <a:r>
                        <a:rPr lang="en-US" sz="600" dirty="0" smtClean="0">
                          <a:solidFill>
                            <a:srgbClr val="000000"/>
                          </a:solidFill>
                        </a:rPr>
                        <a:t>01101010100101010110</a:t>
                      </a:r>
                      <a:endParaRPr lang="en-US" sz="600" dirty="0">
                        <a:solidFill>
                          <a:srgbClr val="000000"/>
                        </a:solidFill>
                      </a:endParaRPr>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4117882947"/>
              </p:ext>
            </p:extLst>
          </p:nvPr>
        </p:nvGraphicFramePr>
        <p:xfrm>
          <a:off x="4332711" y="1572163"/>
          <a:ext cx="1143000" cy="1472174"/>
        </p:xfrm>
        <a:graphic>
          <a:graphicData uri="http://schemas.openxmlformats.org/drawingml/2006/table">
            <a:tbl>
              <a:tblPr firstRow="1" bandRow="1">
                <a:tableStyleId>{08FB837D-C827-4EFA-A057-4D05807E0F7C}</a:tableStyleId>
              </a:tblPr>
              <a:tblGrid>
                <a:gridCol w="527538"/>
                <a:gridCol w="615462"/>
              </a:tblGrid>
              <a:tr h="459398">
                <a:tc>
                  <a:txBody>
                    <a:bodyPr/>
                    <a:lstStyle/>
                    <a:p>
                      <a:pPr algn="ctr"/>
                      <a:r>
                        <a:rPr lang="en-US" sz="900" dirty="0" smtClean="0"/>
                        <a:t>Field Name</a:t>
                      </a:r>
                      <a:endParaRPr lang="en-US" sz="900" dirty="0"/>
                    </a:p>
                  </a:txBody>
                  <a:tcPr/>
                </a:tc>
                <a:tc>
                  <a:txBody>
                    <a:bodyPr/>
                    <a:lstStyle/>
                    <a:p>
                      <a:pPr algn="ctr"/>
                      <a:r>
                        <a:rPr lang="en-US" sz="900" dirty="0" smtClean="0"/>
                        <a:t>Meta data</a:t>
                      </a:r>
                      <a:endParaRPr lang="en-US" sz="900" dirty="0"/>
                    </a:p>
                  </a:txBody>
                  <a:tcPr/>
                </a:tc>
              </a:tr>
              <a:tr h="310906">
                <a:tc>
                  <a:txBody>
                    <a:bodyPr/>
                    <a:lstStyle/>
                    <a:p>
                      <a:pPr algn="ctr"/>
                      <a:r>
                        <a:rPr lang="en-US" sz="1600" dirty="0" smtClean="0">
                          <a:solidFill>
                            <a:srgbClr val="000000"/>
                          </a:solidFill>
                        </a:rPr>
                        <a:t>A</a:t>
                      </a:r>
                      <a:endParaRPr lang="en-US" sz="1600" dirty="0">
                        <a:solidFill>
                          <a:srgbClr val="000000"/>
                        </a:solidFill>
                      </a:endParaRPr>
                    </a:p>
                  </a:txBody>
                  <a:tcPr/>
                </a:tc>
                <a:tc>
                  <a:txBody>
                    <a:bodyPr/>
                    <a:lstStyle/>
                    <a:p>
                      <a:r>
                        <a:rPr lang="en-US" sz="600" dirty="0" smtClean="0">
                          <a:solidFill>
                            <a:srgbClr val="000000"/>
                          </a:solidFill>
                        </a:rPr>
                        <a:t>10101101010100110110</a:t>
                      </a:r>
                      <a:endParaRPr lang="en-US" sz="600" dirty="0">
                        <a:solidFill>
                          <a:srgbClr val="000000"/>
                        </a:solidFill>
                      </a:endParaRPr>
                    </a:p>
                  </a:txBody>
                  <a:tcPr/>
                </a:tc>
              </a:tr>
              <a:tr h="338748">
                <a:tc>
                  <a:txBody>
                    <a:bodyPr/>
                    <a:lstStyle/>
                    <a:p>
                      <a:pPr algn="ctr"/>
                      <a:r>
                        <a:rPr lang="en-US" sz="1600" dirty="0" smtClean="0">
                          <a:solidFill>
                            <a:srgbClr val="000000"/>
                          </a:solidFill>
                        </a:rPr>
                        <a:t>B</a:t>
                      </a:r>
                      <a:endParaRPr lang="en-US" sz="1600" dirty="0">
                        <a:solidFill>
                          <a:srgbClr val="000000"/>
                        </a:solidFill>
                      </a:endParaRPr>
                    </a:p>
                  </a:txBody>
                  <a:tcPr/>
                </a:tc>
                <a:tc>
                  <a:txBody>
                    <a:bodyPr/>
                    <a:lstStyle/>
                    <a:p>
                      <a:r>
                        <a:rPr lang="en-US" sz="600" dirty="0" smtClean="0">
                          <a:solidFill>
                            <a:srgbClr val="000000"/>
                          </a:solidFill>
                        </a:rPr>
                        <a:t>01010111001010010110</a:t>
                      </a:r>
                      <a:endParaRPr lang="en-US" sz="600" dirty="0">
                        <a:solidFill>
                          <a:srgbClr val="000000"/>
                        </a:solidFill>
                      </a:endParaRPr>
                    </a:p>
                  </a:txBody>
                  <a:tcPr/>
                </a:tc>
              </a:tr>
              <a:tr h="338748">
                <a:tc>
                  <a:txBody>
                    <a:bodyPr/>
                    <a:lstStyle/>
                    <a:p>
                      <a:pPr algn="ctr"/>
                      <a:r>
                        <a:rPr lang="en-US" sz="1600" dirty="0" smtClean="0">
                          <a:solidFill>
                            <a:srgbClr val="000000"/>
                          </a:solidFill>
                        </a:rPr>
                        <a:t>N</a:t>
                      </a:r>
                    </a:p>
                  </a:txBody>
                  <a:tcPr/>
                </a:tc>
                <a:tc>
                  <a:txBody>
                    <a:bodyPr/>
                    <a:lstStyle/>
                    <a:p>
                      <a:r>
                        <a:rPr lang="en-US" sz="600" dirty="0" smtClean="0">
                          <a:solidFill>
                            <a:srgbClr val="000000"/>
                          </a:solidFill>
                        </a:rPr>
                        <a:t>01101010100101010110</a:t>
                      </a:r>
                      <a:endParaRPr lang="en-US" sz="600" dirty="0">
                        <a:solidFill>
                          <a:srgbClr val="000000"/>
                        </a:solidFill>
                      </a:endParaRPr>
                    </a:p>
                  </a:txBody>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4184449229"/>
              </p:ext>
            </p:extLst>
          </p:nvPr>
        </p:nvGraphicFramePr>
        <p:xfrm>
          <a:off x="5562270" y="1572163"/>
          <a:ext cx="1143000" cy="1472174"/>
        </p:xfrm>
        <a:graphic>
          <a:graphicData uri="http://schemas.openxmlformats.org/drawingml/2006/table">
            <a:tbl>
              <a:tblPr firstRow="1" bandRow="1">
                <a:tableStyleId>{08FB837D-C827-4EFA-A057-4D05807E0F7C}</a:tableStyleId>
              </a:tblPr>
              <a:tblGrid>
                <a:gridCol w="527538"/>
                <a:gridCol w="615462"/>
              </a:tblGrid>
              <a:tr h="459398">
                <a:tc>
                  <a:txBody>
                    <a:bodyPr/>
                    <a:lstStyle/>
                    <a:p>
                      <a:pPr algn="ctr"/>
                      <a:r>
                        <a:rPr lang="en-US" sz="900" dirty="0" smtClean="0"/>
                        <a:t>Field Name</a:t>
                      </a:r>
                      <a:endParaRPr lang="en-US" sz="900" dirty="0"/>
                    </a:p>
                  </a:txBody>
                  <a:tcPr/>
                </a:tc>
                <a:tc>
                  <a:txBody>
                    <a:bodyPr/>
                    <a:lstStyle/>
                    <a:p>
                      <a:pPr algn="ctr"/>
                      <a:r>
                        <a:rPr lang="en-US" sz="900" dirty="0" smtClean="0"/>
                        <a:t>Meta data</a:t>
                      </a:r>
                      <a:endParaRPr lang="en-US" sz="900" dirty="0"/>
                    </a:p>
                  </a:txBody>
                  <a:tcPr/>
                </a:tc>
              </a:tr>
              <a:tr h="310906">
                <a:tc>
                  <a:txBody>
                    <a:bodyPr/>
                    <a:lstStyle/>
                    <a:p>
                      <a:pPr algn="ctr"/>
                      <a:r>
                        <a:rPr lang="en-US" sz="1600" dirty="0" smtClean="0">
                          <a:solidFill>
                            <a:srgbClr val="000000"/>
                          </a:solidFill>
                        </a:rPr>
                        <a:t>k</a:t>
                      </a:r>
                      <a:endParaRPr lang="en-US" sz="1600" dirty="0">
                        <a:solidFill>
                          <a:srgbClr val="000000"/>
                        </a:solidFill>
                      </a:endParaRPr>
                    </a:p>
                  </a:txBody>
                  <a:tcPr/>
                </a:tc>
                <a:tc>
                  <a:txBody>
                    <a:bodyPr/>
                    <a:lstStyle/>
                    <a:p>
                      <a:r>
                        <a:rPr lang="en-US" sz="600" dirty="0" smtClean="0">
                          <a:solidFill>
                            <a:srgbClr val="000000"/>
                          </a:solidFill>
                        </a:rPr>
                        <a:t>10101101010100110110</a:t>
                      </a:r>
                      <a:endParaRPr lang="en-US" sz="600" dirty="0">
                        <a:solidFill>
                          <a:srgbClr val="000000"/>
                        </a:solidFill>
                      </a:endParaRPr>
                    </a:p>
                  </a:txBody>
                  <a:tcPr/>
                </a:tc>
              </a:tr>
              <a:tr h="338748">
                <a:tc>
                  <a:txBody>
                    <a:bodyPr/>
                    <a:lstStyle/>
                    <a:p>
                      <a:pPr algn="ctr"/>
                      <a:r>
                        <a:rPr lang="en-US" sz="1600" dirty="0" smtClean="0">
                          <a:solidFill>
                            <a:srgbClr val="000000"/>
                          </a:solidFill>
                        </a:rPr>
                        <a:t>b</a:t>
                      </a:r>
                      <a:endParaRPr lang="en-US" sz="1600" dirty="0">
                        <a:solidFill>
                          <a:srgbClr val="000000"/>
                        </a:solidFill>
                      </a:endParaRPr>
                    </a:p>
                  </a:txBody>
                  <a:tcPr/>
                </a:tc>
                <a:tc>
                  <a:txBody>
                    <a:bodyPr/>
                    <a:lstStyle/>
                    <a:p>
                      <a:r>
                        <a:rPr lang="en-US" sz="600" dirty="0" smtClean="0">
                          <a:solidFill>
                            <a:srgbClr val="000000"/>
                          </a:solidFill>
                        </a:rPr>
                        <a:t>01010111001010010110</a:t>
                      </a:r>
                      <a:endParaRPr lang="en-US" sz="600" dirty="0">
                        <a:solidFill>
                          <a:srgbClr val="000000"/>
                        </a:solidFill>
                      </a:endParaRPr>
                    </a:p>
                  </a:txBody>
                  <a:tcPr/>
                </a:tc>
              </a:tr>
              <a:tr h="338748">
                <a:tc>
                  <a:txBody>
                    <a:bodyPr/>
                    <a:lstStyle/>
                    <a:p>
                      <a:pPr algn="ctr"/>
                      <a:r>
                        <a:rPr lang="en-US" sz="1600" dirty="0" smtClean="0">
                          <a:solidFill>
                            <a:srgbClr val="000000"/>
                          </a:solidFill>
                        </a:rPr>
                        <a:t>n</a:t>
                      </a:r>
                      <a:endParaRPr lang="en-US" sz="1600" dirty="0">
                        <a:solidFill>
                          <a:srgbClr val="000000"/>
                        </a:solidFill>
                      </a:endParaRPr>
                    </a:p>
                  </a:txBody>
                  <a:tcPr/>
                </a:tc>
                <a:tc>
                  <a:txBody>
                    <a:bodyPr/>
                    <a:lstStyle/>
                    <a:p>
                      <a:r>
                        <a:rPr lang="en-US" sz="600" dirty="0" smtClean="0">
                          <a:solidFill>
                            <a:srgbClr val="000000"/>
                          </a:solidFill>
                        </a:rPr>
                        <a:t>01101010100101010110</a:t>
                      </a:r>
                      <a:endParaRPr lang="en-US" sz="600" dirty="0">
                        <a:solidFill>
                          <a:srgbClr val="000000"/>
                        </a:solidFill>
                      </a:endParaRPr>
                    </a:p>
                  </a:txBody>
                  <a:tcPr/>
                </a:tc>
              </a:tr>
            </a:tbl>
          </a:graphicData>
        </a:graphic>
      </p:graphicFrame>
      <p:cxnSp>
        <p:nvCxnSpPr>
          <p:cNvPr id="41" name="Straight Connector 40"/>
          <p:cNvCxnSpPr/>
          <p:nvPr/>
        </p:nvCxnSpPr>
        <p:spPr>
          <a:xfrm flipV="1">
            <a:off x="5326464" y="2782425"/>
            <a:ext cx="0" cy="826133"/>
          </a:xfrm>
          <a:prstGeom prst="line">
            <a:avLst/>
          </a:prstGeom>
          <a:ln w="28575">
            <a:solidFill>
              <a:srgbClr val="0033CC"/>
            </a:solidFill>
            <a:prstDash val="sysDot"/>
            <a:headEnd type="ova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107264" y="2441223"/>
            <a:ext cx="0" cy="1167335"/>
          </a:xfrm>
          <a:prstGeom prst="line">
            <a:avLst/>
          </a:prstGeom>
          <a:ln w="28575">
            <a:solidFill>
              <a:srgbClr val="0033CC"/>
            </a:solidFill>
            <a:prstDash val="solid"/>
            <a:headEnd type="oval"/>
            <a:tailEnd type="arrow"/>
          </a:ln>
        </p:spPr>
        <p:style>
          <a:lnRef idx="1">
            <a:schemeClr val="accent1"/>
          </a:lnRef>
          <a:fillRef idx="0">
            <a:schemeClr val="accent1"/>
          </a:fillRef>
          <a:effectRef idx="0">
            <a:schemeClr val="accent1"/>
          </a:effectRef>
          <a:fontRef idx="minor">
            <a:schemeClr val="tx1"/>
          </a:fontRef>
        </p:style>
      </p:cxnSp>
      <p:sp>
        <p:nvSpPr>
          <p:cNvPr id="43" name="Down Arrow 42"/>
          <p:cNvSpPr/>
          <p:nvPr/>
        </p:nvSpPr>
        <p:spPr>
          <a:xfrm flipV="1">
            <a:off x="5930900" y="3125148"/>
            <a:ext cx="368300" cy="407210"/>
          </a:xfrm>
          <a:prstGeom prst="downArrow">
            <a:avLst>
              <a:gd name="adj1" fmla="val 50000"/>
              <a:gd name="adj2" fmla="val 69452"/>
            </a:avLst>
          </a:prstGeom>
          <a:solidFill>
            <a:schemeClr val="lt1">
              <a:alpha val="50000"/>
            </a:schemeClr>
          </a:solidFill>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Down Arrow 43"/>
          <p:cNvSpPr/>
          <p:nvPr/>
        </p:nvSpPr>
        <p:spPr>
          <a:xfrm flipV="1">
            <a:off x="4711700" y="3125148"/>
            <a:ext cx="368300" cy="407210"/>
          </a:xfrm>
          <a:prstGeom prst="downArrow">
            <a:avLst>
              <a:gd name="adj1" fmla="val 50000"/>
              <a:gd name="adj2" fmla="val 69452"/>
            </a:avLst>
          </a:prstGeom>
          <a:solidFill>
            <a:schemeClr val="lt1">
              <a:alpha val="50000"/>
            </a:schemeClr>
          </a:solidFill>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5" name="Down Arrow 44"/>
          <p:cNvSpPr/>
          <p:nvPr/>
        </p:nvSpPr>
        <p:spPr>
          <a:xfrm flipV="1">
            <a:off x="3492500" y="3125148"/>
            <a:ext cx="368300" cy="407210"/>
          </a:xfrm>
          <a:prstGeom prst="downArrow">
            <a:avLst>
              <a:gd name="adj1" fmla="val 50000"/>
              <a:gd name="adj2" fmla="val 69452"/>
            </a:avLst>
          </a:prstGeom>
          <a:solidFill>
            <a:schemeClr val="lt1">
              <a:alpha val="50000"/>
            </a:schemeClr>
          </a:solidFill>
          <a:ln>
            <a:solidFill>
              <a:srgbClr val="0033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6" name="Straight Connector 45"/>
          <p:cNvCxnSpPr/>
          <p:nvPr/>
        </p:nvCxnSpPr>
        <p:spPr>
          <a:xfrm>
            <a:off x="3497664" y="2305157"/>
            <a:ext cx="956969" cy="0"/>
          </a:xfrm>
          <a:prstGeom prst="line">
            <a:avLst/>
          </a:prstGeom>
          <a:ln w="28575">
            <a:solidFill>
              <a:srgbClr val="0033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98432" y="2606841"/>
            <a:ext cx="956201" cy="5800"/>
          </a:xfrm>
          <a:prstGeom prst="line">
            <a:avLst/>
          </a:prstGeom>
          <a:ln w="28575">
            <a:solidFill>
              <a:srgbClr val="0033C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7631" y="2605755"/>
            <a:ext cx="962731" cy="0"/>
          </a:xfrm>
          <a:prstGeom prst="line">
            <a:avLst/>
          </a:prstGeom>
          <a:ln w="28575">
            <a:solidFill>
              <a:srgbClr val="0033CC"/>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17627" y="2948473"/>
            <a:ext cx="962735" cy="0"/>
          </a:xfrm>
          <a:prstGeom prst="line">
            <a:avLst/>
          </a:prstGeom>
          <a:ln w="28575">
            <a:solidFill>
              <a:srgbClr val="0033CC"/>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326464" y="2605761"/>
            <a:ext cx="0" cy="341764"/>
          </a:xfrm>
          <a:prstGeom prst="line">
            <a:avLst/>
          </a:prstGeom>
          <a:ln w="28575">
            <a:solidFill>
              <a:srgbClr val="0033CC"/>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107264" y="2303032"/>
            <a:ext cx="0" cy="309609"/>
          </a:xfrm>
          <a:prstGeom prst="line">
            <a:avLst/>
          </a:prstGeom>
          <a:ln w="28575">
            <a:solidFill>
              <a:srgbClr val="0033CC"/>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52" name="Left-Right Arrow 51"/>
          <p:cNvSpPr/>
          <p:nvPr/>
        </p:nvSpPr>
        <p:spPr>
          <a:xfrm>
            <a:off x="901700" y="1337626"/>
            <a:ext cx="1747392" cy="1056592"/>
          </a:xfrm>
          <a:prstGeom prst="leftRightArrow">
            <a:avLst>
              <a:gd name="adj1" fmla="val 52984"/>
              <a:gd name="adj2" fmla="val 42047"/>
            </a:avLst>
          </a:prstGeom>
          <a:solidFill>
            <a:schemeClr val="lt1">
              <a:alpha val="50000"/>
            </a:schemeClr>
          </a:solidFill>
          <a:ln>
            <a:solidFill>
              <a:srgbClr val="00009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solidFill>
                  <a:srgbClr val="000000"/>
                </a:solidFill>
              </a:rPr>
              <a:t>Query Building Process</a:t>
            </a:r>
          </a:p>
          <a:p>
            <a:pPr algn="ctr"/>
            <a:r>
              <a:rPr lang="en-US" sz="1000" dirty="0" smtClean="0">
                <a:solidFill>
                  <a:srgbClr val="000000"/>
                </a:solidFill>
              </a:rPr>
              <a:t>(Pre-Authorization)</a:t>
            </a:r>
            <a:endParaRPr lang="en-US" sz="1000" dirty="0">
              <a:solidFill>
                <a:srgbClr val="000000"/>
              </a:solidFill>
            </a:endParaRPr>
          </a:p>
        </p:txBody>
      </p:sp>
      <p:sp>
        <p:nvSpPr>
          <p:cNvPr id="53" name="4-Point Star 52"/>
          <p:cNvSpPr/>
          <p:nvPr/>
        </p:nvSpPr>
        <p:spPr>
          <a:xfrm>
            <a:off x="3810000" y="5492428"/>
            <a:ext cx="274320" cy="274320"/>
          </a:xfrm>
          <a:prstGeom prst="star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4-Point Star 53"/>
          <p:cNvSpPr/>
          <p:nvPr/>
        </p:nvSpPr>
        <p:spPr>
          <a:xfrm>
            <a:off x="3810000" y="5492428"/>
            <a:ext cx="274320" cy="274320"/>
          </a:xfrm>
          <a:prstGeom prst="star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4-Point Star 54"/>
          <p:cNvSpPr/>
          <p:nvPr/>
        </p:nvSpPr>
        <p:spPr>
          <a:xfrm>
            <a:off x="3810000" y="5492428"/>
            <a:ext cx="274320" cy="274320"/>
          </a:xfrm>
          <a:prstGeom prst="star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rot="10800000">
            <a:off x="6096000" y="5614348"/>
            <a:ext cx="1143000" cy="0"/>
          </a:xfrm>
          <a:prstGeom prst="line">
            <a:avLst/>
          </a:prstGeom>
          <a:ln w="19050">
            <a:solidFill>
              <a:srgbClr val="0033C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16-Point Star 56"/>
          <p:cNvSpPr/>
          <p:nvPr/>
        </p:nvSpPr>
        <p:spPr>
          <a:xfrm>
            <a:off x="292100" y="1626548"/>
            <a:ext cx="533400" cy="533400"/>
          </a:xfrm>
          <a:prstGeom prst="star16">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0000"/>
                </a:solidFill>
              </a:rPr>
              <a:t>?</a:t>
            </a:r>
            <a:endParaRPr lang="en-US" sz="2000" dirty="0">
              <a:solidFill>
                <a:srgbClr val="000000"/>
              </a:solidFill>
            </a:endParaRPr>
          </a:p>
        </p:txBody>
      </p:sp>
    </p:spTree>
    <p:extLst>
      <p:ext uri="{BB962C8B-B14F-4D97-AF65-F5344CB8AC3E}">
        <p14:creationId xmlns:p14="http://schemas.microsoft.com/office/powerpoint/2010/main" val="265720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7" nodeType="click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63" presetClass="path" presetSubtype="0" accel="50000" decel="50000" fill="hold" grpId="0" nodeType="clickEffect">
                                  <p:stCondLst>
                                    <p:cond delay="0"/>
                                  </p:stCondLst>
                                  <p:childTnLst>
                                    <p:animMotion origin="layout" path="M -1.66667E-6 0.03492 L 0.74514 0.03492 " pathEditMode="fixed" rAng="0" ptsTypes="AA">
                                      <p:cBhvr>
                                        <p:cTn id="118" dur="2000" fill="hold"/>
                                        <p:tgtEl>
                                          <p:spTgt spid="57"/>
                                        </p:tgtEl>
                                        <p:attrNameLst>
                                          <p:attrName>ppt_x</p:attrName>
                                          <p:attrName>ppt_y</p:attrName>
                                        </p:attrNameLst>
                                      </p:cBhvr>
                                      <p:rCtr x="373" y="0"/>
                                    </p:animMotion>
                                  </p:childTnLst>
                                </p:cTn>
                              </p:par>
                            </p:childTnLst>
                          </p:cTn>
                        </p:par>
                        <p:par>
                          <p:cTn id="119" fill="hold">
                            <p:stCondLst>
                              <p:cond delay="2000"/>
                            </p:stCondLst>
                            <p:childTnLst>
                              <p:par>
                                <p:cTn id="120" presetID="35" presetClass="path" presetSubtype="0" accel="50000" decel="50000" fill="hold" grpId="1" nodeType="afterEffect">
                                  <p:stCondLst>
                                    <p:cond delay="0"/>
                                  </p:stCondLst>
                                  <p:childTnLst>
                                    <p:animMotion origin="layout" path="M 0.74922 -3.3102E-6 L -3.08573E-6 -3.3102E-6 " pathEditMode="relative" rAng="0" ptsTypes="AA">
                                      <p:cBhvr>
                                        <p:cTn id="121" dur="2000" fill="hold"/>
                                        <p:tgtEl>
                                          <p:spTgt spid="57"/>
                                        </p:tgtEl>
                                        <p:attrNameLst>
                                          <p:attrName>ppt_x</p:attrName>
                                          <p:attrName>ppt_y</p:attrName>
                                        </p:attrNameLst>
                                      </p:cBhvr>
                                      <p:rCtr x="-37470" y="0"/>
                                    </p:animMotion>
                                  </p:childTnLst>
                                </p:cTn>
                              </p:par>
                            </p:childTnLst>
                          </p:cTn>
                        </p:par>
                        <p:par>
                          <p:cTn id="122" fill="hold">
                            <p:stCondLst>
                              <p:cond delay="4000"/>
                            </p:stCondLst>
                            <p:childTnLst>
                              <p:par>
                                <p:cTn id="123" presetID="63" presetClass="path" presetSubtype="0" accel="50000" decel="50000" fill="hold" grpId="2" nodeType="afterEffect">
                                  <p:stCondLst>
                                    <p:cond delay="0"/>
                                  </p:stCondLst>
                                  <p:childTnLst>
                                    <p:animMotion origin="layout" path="M 3.36342E-6 4.98959E-6 L 0.74089 4.98959E-6 " pathEditMode="relative" rAng="0" ptsTypes="AA">
                                      <p:cBhvr>
                                        <p:cTn id="124" dur="2000" fill="hold"/>
                                        <p:tgtEl>
                                          <p:spTgt spid="57"/>
                                        </p:tgtEl>
                                        <p:attrNameLst>
                                          <p:attrName>ppt_x</p:attrName>
                                          <p:attrName>ppt_y</p:attrName>
                                        </p:attrNameLst>
                                      </p:cBhvr>
                                      <p:rCtr x="37036" y="0"/>
                                    </p:animMotion>
                                  </p:childTnLst>
                                </p:cTn>
                              </p:par>
                            </p:childTnLst>
                          </p:cTn>
                        </p:par>
                        <p:par>
                          <p:cTn id="125" fill="hold">
                            <p:stCondLst>
                              <p:cond delay="6000"/>
                            </p:stCondLst>
                            <p:childTnLst>
                              <p:par>
                                <p:cTn id="126" presetID="35" presetClass="path" presetSubtype="0" accel="50000" decel="50000" fill="hold" grpId="3" nodeType="afterEffect">
                                  <p:stCondLst>
                                    <p:cond delay="0"/>
                                  </p:stCondLst>
                                  <p:childTnLst>
                                    <p:animMotion origin="layout" path="M 0.74922 4.98959E-6 L 3.36342E-6 4.98959E-6 " pathEditMode="relative" rAng="0" ptsTypes="AA">
                                      <p:cBhvr>
                                        <p:cTn id="127" dur="2000" fill="hold"/>
                                        <p:tgtEl>
                                          <p:spTgt spid="57"/>
                                        </p:tgtEl>
                                        <p:attrNameLst>
                                          <p:attrName>ppt_x</p:attrName>
                                          <p:attrName>ppt_y</p:attrName>
                                        </p:attrNameLst>
                                      </p:cBhvr>
                                      <p:rCtr x="-37470" y="0"/>
                                    </p:animMotion>
                                  </p:childTnLst>
                                </p:cTn>
                              </p:par>
                            </p:childTnLst>
                          </p:cTn>
                        </p:par>
                      </p:childTnLst>
                    </p:cTn>
                  </p:par>
                  <p:par>
                    <p:cTn id="128" fill="hold">
                      <p:stCondLst>
                        <p:cond delay="indefinite"/>
                      </p:stCondLst>
                      <p:childTnLst>
                        <p:par>
                          <p:cTn id="129" fill="hold">
                            <p:stCondLst>
                              <p:cond delay="0"/>
                            </p:stCondLst>
                            <p:childTnLst>
                              <p:par>
                                <p:cTn id="130" presetID="42" presetClass="path" presetSubtype="0" accel="50000" decel="50000" fill="hold" grpId="4" nodeType="clickEffect">
                                  <p:stCondLst>
                                    <p:cond delay="0"/>
                                  </p:stCondLst>
                                  <p:childTnLst>
                                    <p:animMotion origin="layout" path="M -1.11111E-6 -0.01505 L 0.01528 0.24445 " pathEditMode="relative" rAng="0" ptsTypes="AA">
                                      <p:cBhvr>
                                        <p:cTn id="131" dur="2000" fill="hold"/>
                                        <p:tgtEl>
                                          <p:spTgt spid="57"/>
                                        </p:tgtEl>
                                        <p:attrNameLst>
                                          <p:attrName>ppt_x</p:attrName>
                                          <p:attrName>ppt_y</p:attrName>
                                        </p:attrNameLst>
                                      </p:cBhvr>
                                      <p:rCtr x="764" y="12963"/>
                                    </p:animMotion>
                                  </p:childTnLst>
                                </p:cTn>
                              </p:par>
                            </p:childTnLst>
                          </p:cTn>
                        </p:par>
                      </p:childTnLst>
                    </p:cTn>
                  </p:par>
                  <p:par>
                    <p:cTn id="132" fill="hold">
                      <p:stCondLst>
                        <p:cond delay="indefinite"/>
                      </p:stCondLst>
                      <p:childTnLst>
                        <p:par>
                          <p:cTn id="133" fill="hold">
                            <p:stCondLst>
                              <p:cond delay="0"/>
                            </p:stCondLst>
                            <p:childTnLst>
                              <p:par>
                                <p:cTn id="134" presetID="42" presetClass="path" presetSubtype="0" accel="50000" decel="50000" fill="hold" grpId="5" nodeType="clickEffect">
                                  <p:stCondLst>
                                    <p:cond delay="1000"/>
                                  </p:stCondLst>
                                  <p:childTnLst>
                                    <p:animMotion origin="layout" path="M 0.01528 0.25926 L -1.11111E-6 0.56852 " pathEditMode="relative" rAng="0" ptsTypes="AA">
                                      <p:cBhvr>
                                        <p:cTn id="135" dur="2000" fill="hold"/>
                                        <p:tgtEl>
                                          <p:spTgt spid="57"/>
                                        </p:tgtEl>
                                        <p:attrNameLst>
                                          <p:attrName>ppt_x</p:attrName>
                                          <p:attrName>ppt_y</p:attrName>
                                        </p:attrNameLst>
                                      </p:cBhvr>
                                      <p:rCtr x="-8" y="155"/>
                                    </p:animMotion>
                                  </p:childTnLst>
                                </p:cTn>
                              </p:par>
                            </p:childTnLst>
                          </p:cTn>
                        </p:par>
                        <p:par>
                          <p:cTn id="136" fill="hold">
                            <p:stCondLst>
                              <p:cond delay="3000"/>
                            </p:stCondLst>
                            <p:childTnLst>
                              <p:par>
                                <p:cTn id="137" presetID="1" presetClass="entr" presetSubtype="0" fill="hold" grpId="0" nodeType="afterEffect">
                                  <p:stCondLst>
                                    <p:cond delay="0"/>
                                  </p:stCondLst>
                                  <p:childTnLst>
                                    <p:set>
                                      <p:cBhvr>
                                        <p:cTn id="138" dur="1" fill="hold">
                                          <p:stCondLst>
                                            <p:cond delay="0"/>
                                          </p:stCondLst>
                                        </p:cTn>
                                        <p:tgtEl>
                                          <p:spTgt spid="1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63" presetClass="path" presetSubtype="0" accel="50000" decel="50000" fill="hold" nodeType="clickEffect">
                                  <p:stCondLst>
                                    <p:cond delay="0"/>
                                  </p:stCondLst>
                                  <p:childTnLst>
                                    <p:animMotion origin="layout" path="M -1.11111E-6 0.5463 L 0.33333 0.5463 " pathEditMode="relative" rAng="0" ptsTypes="AA">
                                      <p:cBhvr>
                                        <p:cTn id="158" dur="2000" fill="hold"/>
                                        <p:tgtEl>
                                          <p:spTgt spid="57"/>
                                        </p:tgtEl>
                                        <p:attrNameLst>
                                          <p:attrName>ppt_x</p:attrName>
                                          <p:attrName>ppt_y</p:attrName>
                                        </p:attrNameLst>
                                      </p:cBhvr>
                                      <p:rCtr x="167" y="0"/>
                                    </p:animMotion>
                                  </p:childTnLst>
                                </p:cTn>
                              </p:par>
                            </p:childTnLst>
                          </p:cTn>
                        </p:par>
                      </p:childTnLst>
                    </p:cTn>
                  </p:par>
                  <p:par>
                    <p:cTn id="159" fill="hold">
                      <p:stCondLst>
                        <p:cond delay="indefinite"/>
                      </p:stCondLst>
                      <p:childTnLst>
                        <p:par>
                          <p:cTn id="160" fill="hold">
                            <p:stCondLst>
                              <p:cond delay="0"/>
                            </p:stCondLst>
                            <p:childTnLst>
                              <p:par>
                                <p:cTn id="161" presetID="9" presetClass="exit" presetSubtype="0" fill="hold" grpId="6" nodeType="clickEffect">
                                  <p:stCondLst>
                                    <p:cond delay="0"/>
                                  </p:stCondLst>
                                  <p:childTnLst>
                                    <p:animEffect transition="out" filter="dissolve">
                                      <p:cBhvr>
                                        <p:cTn id="162" dur="500"/>
                                        <p:tgtEl>
                                          <p:spTgt spid="57"/>
                                        </p:tgtEl>
                                      </p:cBhvr>
                                    </p:animEffect>
                                    <p:set>
                                      <p:cBhvr>
                                        <p:cTn id="163" dur="1" fill="hold">
                                          <p:stCondLst>
                                            <p:cond delay="499"/>
                                          </p:stCondLst>
                                        </p:cTn>
                                        <p:tgtEl>
                                          <p:spTgt spid="57"/>
                                        </p:tgtEl>
                                        <p:attrNameLst>
                                          <p:attrName>style.visibility</p:attrName>
                                        </p:attrNameLst>
                                      </p:cBhvr>
                                      <p:to>
                                        <p:strVal val="hidden"/>
                                      </p:to>
                                    </p:set>
                                  </p:childTnLst>
                                </p:cTn>
                              </p:par>
                              <p:par>
                                <p:cTn id="164" presetID="9" presetClass="entr" presetSubtype="0" fill="hold" grpId="0" nodeType="withEffect">
                                  <p:stCondLst>
                                    <p:cond delay="0"/>
                                  </p:stCondLst>
                                  <p:childTnLst>
                                    <p:set>
                                      <p:cBhvr>
                                        <p:cTn id="165" dur="1" fill="hold">
                                          <p:stCondLst>
                                            <p:cond delay="0"/>
                                          </p:stCondLst>
                                        </p:cTn>
                                        <p:tgtEl>
                                          <p:spTgt spid="29"/>
                                        </p:tgtEl>
                                        <p:attrNameLst>
                                          <p:attrName>style.visibility</p:attrName>
                                        </p:attrNameLst>
                                      </p:cBhvr>
                                      <p:to>
                                        <p:strVal val="visible"/>
                                      </p:to>
                                    </p:set>
                                    <p:animEffect transition="in" filter="dissolve">
                                      <p:cBhvr>
                                        <p:cTn id="166" dur="500"/>
                                        <p:tgtEl>
                                          <p:spTgt spid="29"/>
                                        </p:tgtEl>
                                      </p:cBhvr>
                                    </p:animEffect>
                                  </p:childTnLst>
                                </p:cTn>
                              </p:par>
                            </p:childTnLst>
                          </p:cTn>
                        </p:par>
                        <p:par>
                          <p:cTn id="167" fill="hold">
                            <p:stCondLst>
                              <p:cond delay="500"/>
                            </p:stCondLst>
                            <p:childTnLst>
                              <p:par>
                                <p:cTn id="168" presetID="1" presetClass="entr" presetSubtype="0" fill="hold" grpId="1" nodeType="afterEffect">
                                  <p:stCondLst>
                                    <p:cond delay="0"/>
                                  </p:stCondLst>
                                  <p:childTnLst>
                                    <p:set>
                                      <p:cBhvr>
                                        <p:cTn id="169" dur="1" fill="hold">
                                          <p:stCondLst>
                                            <p:cond delay="0"/>
                                          </p:stCondLst>
                                        </p:cTn>
                                        <p:tgtEl>
                                          <p:spTgt spid="54"/>
                                        </p:tgtEl>
                                        <p:attrNameLst>
                                          <p:attrName>style.visibility</p:attrName>
                                        </p:attrNameLst>
                                      </p:cBhvr>
                                      <p:to>
                                        <p:strVal val="visible"/>
                                      </p:to>
                                    </p:set>
                                  </p:childTnLst>
                                </p:cTn>
                              </p:par>
                            </p:childTnLst>
                          </p:cTn>
                        </p:par>
                        <p:par>
                          <p:cTn id="170" fill="hold">
                            <p:stCondLst>
                              <p:cond delay="500"/>
                            </p:stCondLst>
                            <p:childTnLst>
                              <p:par>
                                <p:cTn id="171" presetID="63" presetClass="path" presetSubtype="0" accel="50000" decel="50000" fill="hold" grpId="0" nodeType="afterEffect">
                                  <p:stCondLst>
                                    <p:cond delay="0"/>
                                  </p:stCondLst>
                                  <p:childTnLst>
                                    <p:animMotion origin="layout" path="M 2.77778E-6 0.00069 L 0.36007 -0.00139 " pathEditMode="relative" rAng="0" ptsTypes="AA">
                                      <p:cBhvr>
                                        <p:cTn id="172" dur="2000" fill="hold"/>
                                        <p:tgtEl>
                                          <p:spTgt spid="54"/>
                                        </p:tgtEl>
                                        <p:attrNameLst>
                                          <p:attrName>ppt_x</p:attrName>
                                          <p:attrName>ppt_y</p:attrName>
                                        </p:attrNameLst>
                                      </p:cBhvr>
                                      <p:rCtr x="180" y="-1"/>
                                    </p:animMotion>
                                  </p:childTnLst>
                                </p:cTn>
                              </p:par>
                            </p:childTnLst>
                          </p:cTn>
                        </p:par>
                        <p:par>
                          <p:cTn id="173" fill="hold">
                            <p:stCondLst>
                              <p:cond delay="2500"/>
                            </p:stCondLst>
                            <p:childTnLst>
                              <p:par>
                                <p:cTn id="174" presetID="9" presetClass="exit" presetSubtype="0" fill="hold" grpId="1" nodeType="afterEffect">
                                  <p:stCondLst>
                                    <p:cond delay="0"/>
                                  </p:stCondLst>
                                  <p:childTnLst>
                                    <p:animEffect transition="out" filter="dissolve">
                                      <p:cBhvr>
                                        <p:cTn id="175" dur="500"/>
                                        <p:tgtEl>
                                          <p:spTgt spid="29"/>
                                        </p:tgtEl>
                                      </p:cBhvr>
                                    </p:animEffect>
                                    <p:set>
                                      <p:cBhvr>
                                        <p:cTn id="176" dur="1" fill="hold">
                                          <p:stCondLst>
                                            <p:cond delay="499"/>
                                          </p:stCondLst>
                                        </p:cTn>
                                        <p:tgtEl>
                                          <p:spTgt spid="29"/>
                                        </p:tgtEl>
                                        <p:attrNameLst>
                                          <p:attrName>style.visibility</p:attrName>
                                        </p:attrNameLst>
                                      </p:cBhvr>
                                      <p:to>
                                        <p:strVal val="hidden"/>
                                      </p:to>
                                    </p:set>
                                  </p:childTnLst>
                                </p:cTn>
                              </p:par>
                              <p:par>
                                <p:cTn id="177" presetID="9" presetClass="entr" presetSubtype="0" fill="hold" grpId="0" nodeType="withEffect">
                                  <p:stCondLst>
                                    <p:cond delay="0"/>
                                  </p:stCondLst>
                                  <p:childTnLst>
                                    <p:set>
                                      <p:cBhvr>
                                        <p:cTn id="178" dur="1" fill="hold">
                                          <p:stCondLst>
                                            <p:cond delay="0"/>
                                          </p:stCondLst>
                                        </p:cTn>
                                        <p:tgtEl>
                                          <p:spTgt spid="27"/>
                                        </p:tgtEl>
                                        <p:attrNameLst>
                                          <p:attrName>style.visibility</p:attrName>
                                        </p:attrNameLst>
                                      </p:cBhvr>
                                      <p:to>
                                        <p:strVal val="visible"/>
                                      </p:to>
                                    </p:set>
                                    <p:animEffect transition="in" filter="dissolve">
                                      <p:cBhvr>
                                        <p:cTn id="179" dur="500"/>
                                        <p:tgtEl>
                                          <p:spTgt spid="27"/>
                                        </p:tgtEl>
                                      </p:cBhvr>
                                    </p:animEffect>
                                  </p:childTnLst>
                                </p:cTn>
                              </p:par>
                            </p:childTnLst>
                          </p:cTn>
                        </p:par>
                        <p:par>
                          <p:cTn id="180" fill="hold">
                            <p:stCondLst>
                              <p:cond delay="3000"/>
                            </p:stCondLst>
                            <p:childTnLst>
                              <p:par>
                                <p:cTn id="181" presetID="1" presetClass="entr" presetSubtype="0" fill="hold" grpId="0" nodeType="afterEffect">
                                  <p:stCondLst>
                                    <p:cond delay="0"/>
                                  </p:stCondLst>
                                  <p:childTnLst>
                                    <p:set>
                                      <p:cBhvr>
                                        <p:cTn id="182" dur="1" fill="hold">
                                          <p:stCondLst>
                                            <p:cond delay="0"/>
                                          </p:stCondLst>
                                        </p:cTn>
                                        <p:tgtEl>
                                          <p:spTgt spid="55"/>
                                        </p:tgtEl>
                                        <p:attrNameLst>
                                          <p:attrName>style.visibility</p:attrName>
                                        </p:attrNameLst>
                                      </p:cBhvr>
                                      <p:to>
                                        <p:strVal val="visible"/>
                                      </p:to>
                                    </p:set>
                                  </p:childTnLst>
                                </p:cTn>
                              </p:par>
                            </p:childTnLst>
                          </p:cTn>
                        </p:par>
                        <p:par>
                          <p:cTn id="183" fill="hold">
                            <p:stCondLst>
                              <p:cond delay="3000"/>
                            </p:stCondLst>
                            <p:childTnLst>
                              <p:par>
                                <p:cTn id="184" presetID="63" presetClass="path" presetSubtype="0" accel="50000" decel="50000" fill="hold" grpId="1" nodeType="afterEffect">
                                  <p:stCondLst>
                                    <p:cond delay="0"/>
                                  </p:stCondLst>
                                  <p:childTnLst>
                                    <p:animMotion origin="layout" path="M 2.77778E-6 0.0044 L 0.36007 0.00231 " pathEditMode="relative" rAng="0" ptsTypes="AA">
                                      <p:cBhvr>
                                        <p:cTn id="185" dur="2000" fill="hold"/>
                                        <p:tgtEl>
                                          <p:spTgt spid="55"/>
                                        </p:tgtEl>
                                        <p:attrNameLst>
                                          <p:attrName>ppt_x</p:attrName>
                                          <p:attrName>ppt_y</p:attrName>
                                        </p:attrNameLst>
                                      </p:cBhvr>
                                      <p:rCtr x="180" y="-1"/>
                                    </p:animMotion>
                                  </p:childTnLst>
                                </p:cTn>
                              </p:par>
                              <p:par>
                                <p:cTn id="186" presetID="64" presetClass="path" presetSubtype="0" accel="50000" decel="50000" fill="hold" grpId="2" nodeType="withEffect">
                                  <p:stCondLst>
                                    <p:cond delay="0"/>
                                  </p:stCondLst>
                                  <p:childTnLst>
                                    <p:animMotion origin="layout" path="M 0.36024 -0.00139 L 0.36024 -0.32454 " pathEditMode="relative" rAng="0" ptsTypes="AA">
                                      <p:cBhvr>
                                        <p:cTn id="187" dur="2000" fill="hold"/>
                                        <p:tgtEl>
                                          <p:spTgt spid="54"/>
                                        </p:tgtEl>
                                        <p:attrNameLst>
                                          <p:attrName>ppt_x</p:attrName>
                                          <p:attrName>ppt_y</p:attrName>
                                        </p:attrNameLst>
                                      </p:cBhvr>
                                      <p:rCtr x="0" y="-16157"/>
                                    </p:animMotion>
                                  </p:childTnLst>
                                </p:cTn>
                              </p:par>
                            </p:childTnLst>
                          </p:cTn>
                        </p:par>
                        <p:par>
                          <p:cTn id="188" fill="hold">
                            <p:stCondLst>
                              <p:cond delay="5000"/>
                            </p:stCondLst>
                            <p:childTnLst>
                              <p:par>
                                <p:cTn id="189" presetID="9" presetClass="exit" presetSubtype="0" fill="hold" grpId="1" nodeType="afterEffect">
                                  <p:stCondLst>
                                    <p:cond delay="0"/>
                                  </p:stCondLst>
                                  <p:childTnLst>
                                    <p:animEffect transition="out" filter="dissolve">
                                      <p:cBhvr>
                                        <p:cTn id="190" dur="500"/>
                                        <p:tgtEl>
                                          <p:spTgt spid="27"/>
                                        </p:tgtEl>
                                      </p:cBhvr>
                                    </p:animEffect>
                                    <p:set>
                                      <p:cBhvr>
                                        <p:cTn id="191" dur="1" fill="hold">
                                          <p:stCondLst>
                                            <p:cond delay="499"/>
                                          </p:stCondLst>
                                        </p:cTn>
                                        <p:tgtEl>
                                          <p:spTgt spid="27"/>
                                        </p:tgtEl>
                                        <p:attrNameLst>
                                          <p:attrName>style.visibility</p:attrName>
                                        </p:attrNameLst>
                                      </p:cBhvr>
                                      <p:to>
                                        <p:strVal val="hidden"/>
                                      </p:to>
                                    </p:set>
                                  </p:childTnLst>
                                </p:cTn>
                              </p:par>
                            </p:childTnLst>
                          </p:cTn>
                        </p:par>
                        <p:par>
                          <p:cTn id="192" fill="hold">
                            <p:stCondLst>
                              <p:cond delay="5500"/>
                            </p:stCondLst>
                            <p:childTnLst>
                              <p:par>
                                <p:cTn id="193" presetID="1" presetClass="entr" presetSubtype="0" fill="hold" grpId="0" nodeType="afterEffect">
                                  <p:stCondLst>
                                    <p:cond delay="0"/>
                                  </p:stCondLst>
                                  <p:childTnLst>
                                    <p:set>
                                      <p:cBhvr>
                                        <p:cTn id="194" dur="1" fill="hold">
                                          <p:stCondLst>
                                            <p:cond delay="0"/>
                                          </p:stCondLst>
                                        </p:cTn>
                                        <p:tgtEl>
                                          <p:spTgt spid="53"/>
                                        </p:tgtEl>
                                        <p:attrNameLst>
                                          <p:attrName>style.visibility</p:attrName>
                                        </p:attrNameLst>
                                      </p:cBhvr>
                                      <p:to>
                                        <p:strVal val="visible"/>
                                      </p:to>
                                    </p:set>
                                  </p:childTnLst>
                                </p:cTn>
                              </p:par>
                            </p:childTnLst>
                          </p:cTn>
                        </p:par>
                        <p:par>
                          <p:cTn id="195" fill="hold">
                            <p:stCondLst>
                              <p:cond delay="5500"/>
                            </p:stCondLst>
                            <p:childTnLst>
                              <p:par>
                                <p:cTn id="196" presetID="63" presetClass="path" presetSubtype="0" accel="50000" decel="50000" fill="hold" grpId="1" nodeType="afterEffect">
                                  <p:stCondLst>
                                    <p:cond delay="0"/>
                                  </p:stCondLst>
                                  <p:childTnLst>
                                    <p:animMotion origin="layout" path="M 2.77778E-6 0.00231 L 0.36007 0.00463 " pathEditMode="relative" rAng="0" ptsTypes="AA">
                                      <p:cBhvr>
                                        <p:cTn id="197" dur="2000" fill="hold"/>
                                        <p:tgtEl>
                                          <p:spTgt spid="53"/>
                                        </p:tgtEl>
                                        <p:attrNameLst>
                                          <p:attrName>ppt_x</p:attrName>
                                          <p:attrName>ppt_y</p:attrName>
                                        </p:attrNameLst>
                                      </p:cBhvr>
                                      <p:rCtr x="180" y="1"/>
                                    </p:animMotion>
                                  </p:childTnLst>
                                </p:cTn>
                              </p:par>
                              <p:par>
                                <p:cTn id="198" presetID="64" presetClass="path" presetSubtype="0" accel="50000" decel="50000" fill="hold" grpId="2" nodeType="withEffect">
                                  <p:stCondLst>
                                    <p:cond delay="0"/>
                                  </p:stCondLst>
                                  <p:childTnLst>
                                    <p:animMotion origin="layout" path="M 0.36007 0.01342 L 0.36007 -0.12662 " pathEditMode="relative" rAng="0" ptsTypes="AA">
                                      <p:cBhvr>
                                        <p:cTn id="199" dur="2000" fill="hold"/>
                                        <p:tgtEl>
                                          <p:spTgt spid="55"/>
                                        </p:tgtEl>
                                        <p:attrNameLst>
                                          <p:attrName>ppt_x</p:attrName>
                                          <p:attrName>ppt_y</p:attrName>
                                        </p:attrNameLst>
                                      </p:cBhvr>
                                      <p:rCtr x="0" y="-70"/>
                                    </p:animMotion>
                                  </p:childTnLst>
                                </p:cTn>
                              </p:par>
                              <p:par>
                                <p:cTn id="200" presetID="49" presetClass="path" presetSubtype="0" accel="50000" decel="50000" fill="hold" grpId="3" nodeType="withEffect">
                                  <p:stCondLst>
                                    <p:cond delay="0"/>
                                  </p:stCondLst>
                                  <p:childTnLst>
                                    <p:animMotion origin="layout" path="M 0.36007 -0.30116 L 0.41007 -0.29005 " pathEditMode="relative" rAng="0" ptsTypes="AA">
                                      <p:cBhvr>
                                        <p:cTn id="201" dur="2000" fill="hold"/>
                                        <p:tgtEl>
                                          <p:spTgt spid="54"/>
                                        </p:tgtEl>
                                        <p:attrNameLst>
                                          <p:attrName>ppt_x</p:attrName>
                                          <p:attrName>ppt_y</p:attrName>
                                        </p:attrNameLst>
                                      </p:cBhvr>
                                      <p:rCtr x="25" y="6"/>
                                    </p:animMotion>
                                  </p:childTnLst>
                                </p:cTn>
                              </p:par>
                            </p:childTnLst>
                          </p:cTn>
                        </p:par>
                        <p:par>
                          <p:cTn id="202" fill="hold">
                            <p:stCondLst>
                              <p:cond delay="7500"/>
                            </p:stCondLst>
                            <p:childTnLst>
                              <p:par>
                                <p:cTn id="203" presetID="42" presetClass="path" presetSubtype="0" accel="50000" decel="50000" fill="hold" grpId="2" nodeType="afterEffect">
                                  <p:stCondLst>
                                    <p:cond delay="0"/>
                                  </p:stCondLst>
                                  <p:childTnLst>
                                    <p:animMotion origin="layout" path="M 0.36007 -0.00139 L 0.36007 0.03194 " pathEditMode="relative" rAng="0" ptsTypes="AA">
                                      <p:cBhvr>
                                        <p:cTn id="204" dur="2000" fill="hold"/>
                                        <p:tgtEl>
                                          <p:spTgt spid="53"/>
                                        </p:tgtEl>
                                        <p:attrNameLst>
                                          <p:attrName>ppt_x</p:attrName>
                                          <p:attrName>ppt_y</p:attrName>
                                        </p:attrNameLst>
                                      </p:cBhvr>
                                      <p:rCtr x="0" y="1667"/>
                                    </p:animMotion>
                                  </p:childTnLst>
                                </p:cTn>
                              </p:par>
                              <p:par>
                                <p:cTn id="205" presetID="49" presetClass="path" presetSubtype="0" accel="50000" decel="50000" fill="hold" grpId="3" nodeType="withEffect">
                                  <p:stCondLst>
                                    <p:cond delay="0"/>
                                  </p:stCondLst>
                                  <p:childTnLst>
                                    <p:animMotion origin="layout" path="M 0.36007 -0.12292 L 0.41007 -0.11181 " pathEditMode="relative" rAng="0" ptsTypes="AA">
                                      <p:cBhvr>
                                        <p:cTn id="206" dur="2000" fill="hold"/>
                                        <p:tgtEl>
                                          <p:spTgt spid="55"/>
                                        </p:tgtEl>
                                        <p:attrNameLst>
                                          <p:attrName>ppt_x</p:attrName>
                                          <p:attrName>ppt_y</p:attrName>
                                        </p:attrNameLst>
                                      </p:cBhvr>
                                      <p:rCtr x="25" y="6"/>
                                    </p:animMotion>
                                  </p:childTnLst>
                                </p:cTn>
                              </p:par>
                            </p:childTnLst>
                          </p:cTn>
                        </p:par>
                        <p:par>
                          <p:cTn id="207" fill="hold">
                            <p:stCondLst>
                              <p:cond delay="9500"/>
                            </p:stCondLst>
                            <p:childTnLst>
                              <p:par>
                                <p:cTn id="208" presetID="49" presetClass="path" presetSubtype="0" accel="50000" decel="50000" fill="hold" grpId="3" nodeType="afterEffect">
                                  <p:stCondLst>
                                    <p:cond delay="0"/>
                                  </p:stCondLst>
                                  <p:childTnLst>
                                    <p:animMotion origin="layout" path="M 0.36007 0.03565 L 0.41007 0.04444 " pathEditMode="relative" rAng="0" ptsTypes="AA">
                                      <p:cBhvr>
                                        <p:cTn id="209" dur="2000" fill="hold"/>
                                        <p:tgtEl>
                                          <p:spTgt spid="53"/>
                                        </p:tgtEl>
                                        <p:attrNameLst>
                                          <p:attrName>ppt_x</p:attrName>
                                          <p:attrName>ppt_y</p:attrName>
                                        </p:attrNameLst>
                                      </p:cBhvr>
                                      <p:rCtr x="25" y="4"/>
                                    </p:animMotion>
                                  </p:childTnLst>
                                </p:cTn>
                              </p:par>
                            </p:childTnLst>
                          </p:cTn>
                        </p:par>
                        <p:par>
                          <p:cTn id="210" fill="hold">
                            <p:stCondLst>
                              <p:cond delay="11500"/>
                            </p:stCondLst>
                            <p:childTnLst>
                              <p:par>
                                <p:cTn id="211" presetID="0" presetClass="path" presetSubtype="0" accel="50000" decel="50000" fill="hold" grpId="4" nodeType="afterEffect">
                                  <p:stCondLst>
                                    <p:cond delay="0"/>
                                  </p:stCondLst>
                                  <p:childTnLst>
                                    <p:animMotion origin="layout" path="M 0.41007 0.04444 L 0.20087 0.0625 " pathEditMode="relative" rAng="0" ptsTypes="AA">
                                      <p:cBhvr>
                                        <p:cTn id="212" dur="2000" fill="hold"/>
                                        <p:tgtEl>
                                          <p:spTgt spid="53"/>
                                        </p:tgtEl>
                                        <p:attrNameLst>
                                          <p:attrName>ppt_x</p:attrName>
                                          <p:attrName>ppt_y</p:attrName>
                                        </p:attrNameLst>
                                      </p:cBhvr>
                                      <p:rCtr x="-105" y="9"/>
                                    </p:animMotion>
                                  </p:childTnLst>
                                </p:cTn>
                              </p:par>
                              <p:par>
                                <p:cTn id="213" presetID="0" presetClass="path" presetSubtype="0" accel="50000" decel="50000" fill="hold" grpId="4" nodeType="withEffect">
                                  <p:stCondLst>
                                    <p:cond delay="0"/>
                                  </p:stCondLst>
                                  <p:childTnLst>
                                    <p:animMotion origin="layout" path="M 0.41007 -0.11991 L 0.21337 0.0581 " pathEditMode="relative" rAng="0" ptsTypes="AA">
                                      <p:cBhvr>
                                        <p:cTn id="214" dur="2000" fill="hold"/>
                                        <p:tgtEl>
                                          <p:spTgt spid="55"/>
                                        </p:tgtEl>
                                        <p:attrNameLst>
                                          <p:attrName>ppt_x</p:attrName>
                                          <p:attrName>ppt_y</p:attrName>
                                        </p:attrNameLst>
                                      </p:cBhvr>
                                      <p:rCtr x="-98" y="89"/>
                                    </p:animMotion>
                                  </p:childTnLst>
                                </p:cTn>
                              </p:par>
                              <p:par>
                                <p:cTn id="215" presetID="0" presetClass="path" presetSubtype="0" accel="50000" decel="50000" fill="hold" grpId="4" nodeType="withEffect">
                                  <p:stCondLst>
                                    <p:cond delay="0"/>
                                  </p:stCondLst>
                                  <p:childTnLst>
                                    <p:animMotion origin="layout" path="M 0.41007 -0.29121 L 0.2033 0.06551 " pathEditMode="relative" rAng="0" ptsTypes="AA">
                                      <p:cBhvr>
                                        <p:cTn id="216" dur="2000" fill="hold"/>
                                        <p:tgtEl>
                                          <p:spTgt spid="54"/>
                                        </p:tgtEl>
                                        <p:attrNameLst>
                                          <p:attrName>ppt_x</p:attrName>
                                          <p:attrName>ppt_y</p:attrName>
                                        </p:attrNameLst>
                                      </p:cBhvr>
                                      <p:rCtr x="-103" y="178"/>
                                    </p:animMotion>
                                  </p:childTnLst>
                                </p:cTn>
                              </p:par>
                            </p:childTnLst>
                          </p:cTn>
                        </p:par>
                        <p:par>
                          <p:cTn id="217" fill="hold">
                            <p:stCondLst>
                              <p:cond delay="13500"/>
                            </p:stCondLst>
                            <p:childTnLst>
                              <p:par>
                                <p:cTn id="218" presetID="1" presetClass="exit" presetSubtype="0" fill="hold" grpId="5" nodeType="afterEffect">
                                  <p:stCondLst>
                                    <p:cond delay="0"/>
                                  </p:stCondLst>
                                  <p:childTnLst>
                                    <p:set>
                                      <p:cBhvr>
                                        <p:cTn id="219" dur="1" fill="hold">
                                          <p:stCondLst>
                                            <p:cond delay="0"/>
                                          </p:stCondLst>
                                        </p:cTn>
                                        <p:tgtEl>
                                          <p:spTgt spid="54"/>
                                        </p:tgtEl>
                                        <p:attrNameLst>
                                          <p:attrName>style.visibility</p:attrName>
                                        </p:attrNameLst>
                                      </p:cBhvr>
                                      <p:to>
                                        <p:strVal val="hidden"/>
                                      </p:to>
                                    </p:set>
                                  </p:childTnLst>
                                </p:cTn>
                              </p:par>
                              <p:par>
                                <p:cTn id="220" presetID="1" presetClass="exit" presetSubtype="0" fill="hold" grpId="5" nodeType="withEffect">
                                  <p:stCondLst>
                                    <p:cond delay="0"/>
                                  </p:stCondLst>
                                  <p:childTnLst>
                                    <p:set>
                                      <p:cBhvr>
                                        <p:cTn id="221" dur="1" fill="hold">
                                          <p:stCondLst>
                                            <p:cond delay="0"/>
                                          </p:stCondLst>
                                        </p:cTn>
                                        <p:tgtEl>
                                          <p:spTgt spid="53"/>
                                        </p:tgtEl>
                                        <p:attrNameLst>
                                          <p:attrName>style.visibility</p:attrName>
                                        </p:attrNameLst>
                                      </p:cBhvr>
                                      <p:to>
                                        <p:strVal val="hidden"/>
                                      </p:to>
                                    </p:set>
                                  </p:childTnLst>
                                </p:cTn>
                              </p:par>
                              <p:par>
                                <p:cTn id="222" presetID="1" presetClass="exit" presetSubtype="0" fill="hold" grpId="5" nodeType="withEffect">
                                  <p:stCondLst>
                                    <p:cond delay="0"/>
                                  </p:stCondLst>
                                  <p:childTnLst>
                                    <p:set>
                                      <p:cBhvr>
                                        <p:cTn id="223" dur="1" fill="hold">
                                          <p:stCondLst>
                                            <p:cond delay="0"/>
                                          </p:stCondLst>
                                        </p:cTn>
                                        <p:tgtEl>
                                          <p:spTgt spid="55"/>
                                        </p:tgtEl>
                                        <p:attrNameLst>
                                          <p:attrName>style.visibility</p:attrName>
                                        </p:attrNameLst>
                                      </p:cBhvr>
                                      <p:to>
                                        <p:strVal val="hidden"/>
                                      </p:to>
                                    </p:set>
                                  </p:childTnLst>
                                </p:cTn>
                              </p:par>
                              <p:par>
                                <p:cTn id="224" presetID="1" presetClass="entr" presetSubtype="0" fill="hold" grpId="0" nodeType="withEffect">
                                  <p:stCondLst>
                                    <p:cond delay="0"/>
                                  </p:stCondLst>
                                  <p:childTnLst>
                                    <p:set>
                                      <p:cBhvr>
                                        <p:cTn id="225" dur="1" fill="hold">
                                          <p:stCondLst>
                                            <p:cond delay="0"/>
                                          </p:stCondLst>
                                        </p:cTn>
                                        <p:tgtEl>
                                          <p:spTgt spid="30"/>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16"/>
                                        </p:tgtEl>
                                        <p:attrNameLst>
                                          <p:attrName>style.visibility</p:attrName>
                                        </p:attrNameLst>
                                      </p:cBhvr>
                                      <p:to>
                                        <p:strVal val="visible"/>
                                      </p:to>
                                    </p:set>
                                  </p:childTnLst>
                                </p:cTn>
                              </p:par>
                              <p:par>
                                <p:cTn id="230" presetID="35" presetClass="path" presetSubtype="0" accel="50000" decel="50000" fill="hold" grpId="1" nodeType="withEffect">
                                  <p:stCondLst>
                                    <p:cond delay="1000"/>
                                  </p:stCondLst>
                                  <p:childTnLst>
                                    <p:animMotion origin="layout" path="M 3.42018E-6 -3.52615E-6 L -0.53813 -3.52615E-6 " pathEditMode="relative" rAng="0" ptsTypes="AA">
                                      <p:cBhvr>
                                        <p:cTn id="231" dur="2000" fill="hold"/>
                                        <p:tgtEl>
                                          <p:spTgt spid="30"/>
                                        </p:tgtEl>
                                        <p:attrNameLst>
                                          <p:attrName>ppt_x</p:attrName>
                                          <p:attrName>ppt_y</p:attrName>
                                        </p:attrNameLst>
                                      </p:cBhvr>
                                      <p:rCtr x="-269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1" grpId="0"/>
      <p:bldP spid="25" grpId="0"/>
      <p:bldP spid="26" grpId="0" animBg="1"/>
      <p:bldP spid="27" grpId="0" animBg="1"/>
      <p:bldP spid="27" grpId="1" animBg="1"/>
      <p:bldP spid="29" grpId="0" animBg="1"/>
      <p:bldP spid="29" grpId="1" animBg="1"/>
      <p:bldP spid="30" grpId="0" animBg="1"/>
      <p:bldP spid="30" grpId="1" animBg="1"/>
      <p:bldP spid="34" grpId="0" animBg="1"/>
      <p:bldP spid="35" grpId="0" animBg="1"/>
      <p:bldP spid="36" grpId="0" animBg="1"/>
      <p:bldP spid="37" grpId="0" animBg="1"/>
      <p:bldP spid="43" grpId="0" animBg="1"/>
      <p:bldP spid="44" grpId="0" animBg="1"/>
      <p:bldP spid="45" grpId="0" animBg="1"/>
      <p:bldP spid="52" grpId="0" animBg="1"/>
      <p:bldP spid="53" grpId="0" animBg="1"/>
      <p:bldP spid="53" grpId="1" animBg="1"/>
      <p:bldP spid="53" grpId="2" animBg="1"/>
      <p:bldP spid="53" grpId="3" animBg="1"/>
      <p:bldP spid="53" grpId="4" animBg="1"/>
      <p:bldP spid="53" grpId="5" animBg="1"/>
      <p:bldP spid="54" grpId="0" animBg="1"/>
      <p:bldP spid="54" grpId="1" animBg="1"/>
      <p:bldP spid="54" grpId="2" animBg="1"/>
      <p:bldP spid="54" grpId="3" animBg="1"/>
      <p:bldP spid="54" grpId="4" animBg="1"/>
      <p:bldP spid="54" grpId="5" animBg="1"/>
      <p:bldP spid="55" grpId="0" animBg="1"/>
      <p:bldP spid="55" grpId="1" animBg="1"/>
      <p:bldP spid="55" grpId="2" animBg="1"/>
      <p:bldP spid="55" grpId="3" animBg="1"/>
      <p:bldP spid="55" grpId="4" animBg="1"/>
      <p:bldP spid="55" grpId="5" animBg="1"/>
      <p:bldP spid="57" grpId="0" animBg="1"/>
      <p:bldP spid="57" grpId="1" animBg="1"/>
      <p:bldP spid="57" grpId="2" animBg="1"/>
      <p:bldP spid="57" grpId="3" animBg="1"/>
      <p:bldP spid="57" grpId="4" animBg="1"/>
      <p:bldP spid="57" grpId="5" animBg="1"/>
      <p:bldP spid="57" grpId="6" animBg="1"/>
      <p:bldP spid="57" grpId="7"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Privacy Protecting Federated query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25</a:t>
            </a:fld>
            <a:endParaRPr lang="en-US" dirty="0">
              <a:solidFill>
                <a:prstClr val="white"/>
              </a:solidFill>
            </a:endParaRPr>
          </a:p>
        </p:txBody>
      </p:sp>
      <p:sp>
        <p:nvSpPr>
          <p:cNvPr id="5" name="Content Placeholder 4"/>
          <p:cNvSpPr>
            <a:spLocks noGrp="1"/>
          </p:cNvSpPr>
          <p:nvPr>
            <p:ph idx="1"/>
          </p:nvPr>
        </p:nvSpPr>
        <p:spPr/>
        <p:txBody>
          <a:bodyPr/>
          <a:lstStyle/>
          <a:p>
            <a:pPr marL="0" lvl="0" indent="0">
              <a:spcBef>
                <a:spcPts val="1200"/>
              </a:spcBef>
              <a:buClr>
                <a:srgbClr val="838995"/>
              </a:buClr>
            </a:pPr>
            <a:r>
              <a:rPr lang="en-US" sz="4000" b="0" spc="30" dirty="0">
                <a:cs typeface="Tahoma" pitchFamily="34" charset="0"/>
              </a:rPr>
              <a:t>Two Steps:</a:t>
            </a:r>
          </a:p>
          <a:p>
            <a:pPr marL="914400" lvl="0" indent="-914400">
              <a:spcBef>
                <a:spcPts val="1200"/>
              </a:spcBef>
              <a:buClr>
                <a:srgbClr val="838995"/>
              </a:buClr>
              <a:buFont typeface="+mj-lt"/>
              <a:buAutoNum type="arabicPeriod"/>
            </a:pPr>
            <a:r>
              <a:rPr lang="en-US" sz="3600" b="0" spc="30" dirty="0">
                <a:cs typeface="Tahoma" pitchFamily="34" charset="0"/>
              </a:rPr>
              <a:t>Identity Resolution Process</a:t>
            </a:r>
          </a:p>
          <a:p>
            <a:pPr marL="914400" lvl="0" indent="-914400">
              <a:spcBef>
                <a:spcPts val="1200"/>
              </a:spcBef>
              <a:buClr>
                <a:srgbClr val="838995"/>
              </a:buClr>
              <a:buFont typeface="+mj-lt"/>
              <a:buAutoNum type="arabicPeriod"/>
            </a:pPr>
            <a:r>
              <a:rPr lang="en-US" sz="3600" b="0" spc="30" dirty="0">
                <a:cs typeface="Tahoma" pitchFamily="34" charset="0"/>
              </a:rPr>
              <a:t>Query Execution Process</a:t>
            </a:r>
          </a:p>
          <a:p>
            <a:endParaRPr lang="en-US" dirty="0"/>
          </a:p>
        </p:txBody>
      </p:sp>
    </p:spTree>
    <p:extLst>
      <p:ext uri="{BB962C8B-B14F-4D97-AF65-F5344CB8AC3E}">
        <p14:creationId xmlns:p14="http://schemas.microsoft.com/office/powerpoint/2010/main" val="1513990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204" y="-1447800"/>
            <a:ext cx="16598924" cy="10439400"/>
          </a:xfrm>
          <a:prstGeom prst="rect">
            <a:avLst/>
          </a:prstGeom>
        </p:spPr>
      </p:pic>
    </p:spTree>
    <p:extLst>
      <p:ext uri="{BB962C8B-B14F-4D97-AF65-F5344CB8AC3E}">
        <p14:creationId xmlns:p14="http://schemas.microsoft.com/office/powerpoint/2010/main" val="2070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5000" y="5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
                                        </p:tgtEl>
                                      </p:cBhvr>
                                      <p:by x="182000" y="18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1204" y="-1447800"/>
            <a:ext cx="16598924" cy="10439400"/>
          </a:xfrm>
          <a:prstGeom prst="rect">
            <a:avLst/>
          </a:prstGeom>
        </p:spPr>
      </p:pic>
    </p:spTree>
    <p:extLst>
      <p:ext uri="{BB962C8B-B14F-4D97-AF65-F5344CB8AC3E}">
        <p14:creationId xmlns:p14="http://schemas.microsoft.com/office/powerpoint/2010/main" val="4845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88889E-6 -1.21184E-6 L 0.55659 0.11656 " pathEditMode="relative" rAng="0" ptsTypes="AA">
                                      <p:cBhvr>
                                        <p:cTn id="6" dur="2000" fill="hold"/>
                                        <p:tgtEl>
                                          <p:spTgt spid="2"/>
                                        </p:tgtEl>
                                        <p:attrNameLst>
                                          <p:attrName>ppt_x</p:attrName>
                                          <p:attrName>ppt_y</p:attrName>
                                        </p:attrNameLst>
                                      </p:cBhvr>
                                      <p:rCtr x="27830" y="582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55659 0.11656 L 0.39826 0.10546 " pathEditMode="relative" rAng="0" ptsTypes="AA">
                                      <p:cBhvr>
                                        <p:cTn id="10" dur="2000" fill="hold"/>
                                        <p:tgtEl>
                                          <p:spTgt spid="2"/>
                                        </p:tgtEl>
                                        <p:attrNameLst>
                                          <p:attrName>ppt_x</p:attrName>
                                          <p:attrName>ppt_y</p:attrName>
                                        </p:attrNameLst>
                                      </p:cBhvr>
                                      <p:rCtr x="-7917" y="-55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39826 0.10546 L 0.39826 0.26087 " pathEditMode="relative" rAng="0" ptsTypes="AA">
                                      <p:cBhvr>
                                        <p:cTn id="14" dur="2000" fill="hold"/>
                                        <p:tgtEl>
                                          <p:spTgt spid="2"/>
                                        </p:tgtEl>
                                        <p:attrNameLst>
                                          <p:attrName>ppt_x</p:attrName>
                                          <p:attrName>ppt_y</p:attrName>
                                        </p:attrNameLst>
                                      </p:cBhvr>
                                      <p:rCtr x="0" y="7771"/>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9826 0.26087 L 0.39826 -0.22757 " pathEditMode="relative" rAng="0" ptsTypes="AA">
                                      <p:cBhvr>
                                        <p:cTn id="18" dur="2000" fill="hold"/>
                                        <p:tgtEl>
                                          <p:spTgt spid="2"/>
                                        </p:tgtEl>
                                        <p:attrNameLst>
                                          <p:attrName>ppt_x</p:attrName>
                                          <p:attrName>ppt_y</p:attrName>
                                        </p:attrNameLst>
                                      </p:cBhvr>
                                      <p:rCtr x="0" y="-24422"/>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39826 -0.22757 L -0.47674 0.00555 " pathEditMode="relative" rAng="0" ptsTypes="AA">
                                      <p:cBhvr>
                                        <p:cTn id="22" dur="2000" fill="hold"/>
                                        <p:tgtEl>
                                          <p:spTgt spid="2"/>
                                        </p:tgtEl>
                                        <p:attrNameLst>
                                          <p:attrName>ppt_x</p:attrName>
                                          <p:attrName>ppt_y</p:attrName>
                                        </p:attrNameLst>
                                      </p:cBhvr>
                                      <p:rCtr x="-43750" y="1165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47674 0.00555 L -0.47674 0.22757 " pathEditMode="relative" rAng="0" ptsTypes="AA">
                                      <p:cBhvr>
                                        <p:cTn id="26" dur="2000" fill="hold"/>
                                        <p:tgtEl>
                                          <p:spTgt spid="2"/>
                                        </p:tgtEl>
                                        <p:attrNameLst>
                                          <p:attrName>ppt_x</p:attrName>
                                          <p:attrName>ppt_y</p:attrName>
                                        </p:attrNameLst>
                                      </p:cBhvr>
                                      <p:rCtr x="0" y="1110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47674 0.22757 L -0.47674 -0.29417 " pathEditMode="relative" rAng="0" ptsTypes="AA">
                                      <p:cBhvr>
                                        <p:cTn id="30" dur="2000" fill="hold"/>
                                        <p:tgtEl>
                                          <p:spTgt spid="2"/>
                                        </p:tgtEl>
                                        <p:attrNameLst>
                                          <p:attrName>ppt_x</p:attrName>
                                          <p:attrName>ppt_y</p:attrName>
                                        </p:attrNameLst>
                                      </p:cBhvr>
                                      <p:rCtr x="0" y="-26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963304"/>
            <a:ext cx="8991600" cy="5410200"/>
          </a:xfrm>
          <a:prstGeom prst="rect">
            <a:avLst/>
          </a:prstGeom>
          <a:solidFill>
            <a:schemeClr val="dk1">
              <a:alpha val="50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381000" y="1143000"/>
            <a:ext cx="8534400" cy="4525963"/>
          </a:xfrm>
        </p:spPr>
        <p:txBody>
          <a:bodyPr/>
          <a:lstStyle/>
          <a:p>
            <a:pPr marL="82296" lvl="0" indent="0" algn="ctr">
              <a:spcBef>
                <a:spcPts val="600"/>
              </a:spcBef>
              <a:buClr>
                <a:srgbClr val="6076B4"/>
              </a:buClr>
              <a:buSzPct val="80000"/>
            </a:pPr>
            <a:r>
              <a:rPr lang="en-US" b="0" dirty="0" smtClean="0">
                <a:solidFill>
                  <a:schemeClr val="bg1"/>
                </a:solidFill>
                <a:latin typeface="Gill Sans MT"/>
              </a:rPr>
              <a:t>How De-Identification Works in VLDS System</a:t>
            </a:r>
          </a:p>
          <a:p>
            <a:endParaRPr lang="en-US" dirty="0"/>
          </a:p>
        </p:txBody>
      </p:sp>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28</a:t>
            </a:fld>
            <a:endParaRPr lang="en-US" dirty="0">
              <a:solidFill>
                <a:prstClr val="white"/>
              </a:solidFill>
            </a:endParaRPr>
          </a:p>
        </p:txBody>
      </p:sp>
      <p:sp>
        <p:nvSpPr>
          <p:cNvPr id="7" name="Rectangle 6"/>
          <p:cNvSpPr/>
          <p:nvPr/>
        </p:nvSpPr>
        <p:spPr>
          <a:xfrm>
            <a:off x="838200" y="2438400"/>
            <a:ext cx="914400" cy="1828800"/>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Agency 1 Data Source</a:t>
            </a:r>
            <a:endParaRPr lang="en-US" dirty="0"/>
          </a:p>
        </p:txBody>
      </p:sp>
      <p:sp>
        <p:nvSpPr>
          <p:cNvPr id="8" name="Rectangle 7"/>
          <p:cNvSpPr/>
          <p:nvPr/>
        </p:nvSpPr>
        <p:spPr>
          <a:xfrm>
            <a:off x="7391400" y="2438400"/>
            <a:ext cx="894080" cy="1828800"/>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Agency 2 Data Source</a:t>
            </a:r>
            <a:endParaRPr lang="en-US" dirty="0"/>
          </a:p>
        </p:txBody>
      </p:sp>
      <p:cxnSp>
        <p:nvCxnSpPr>
          <p:cNvPr id="9" name="Straight Connector 8"/>
          <p:cNvCxnSpPr/>
          <p:nvPr/>
        </p:nvCxnSpPr>
        <p:spPr>
          <a:xfrm>
            <a:off x="2819400" y="1676400"/>
            <a:ext cx="0" cy="38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1676400"/>
            <a:ext cx="0" cy="388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810000" y="2590800"/>
            <a:ext cx="1524000" cy="1524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VLDS</a:t>
            </a:r>
            <a:endParaRPr lang="en-US" dirty="0"/>
          </a:p>
        </p:txBody>
      </p:sp>
      <p:sp>
        <p:nvSpPr>
          <p:cNvPr id="12" name="Hexagon 11"/>
          <p:cNvSpPr/>
          <p:nvPr/>
        </p:nvSpPr>
        <p:spPr>
          <a:xfrm>
            <a:off x="2286000" y="2933700"/>
            <a:ext cx="1066800" cy="838200"/>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DATA</a:t>
            </a:r>
          </a:p>
          <a:p>
            <a:pPr algn="ctr"/>
            <a:r>
              <a:rPr lang="en-US" sz="1000" b="1" dirty="0" smtClean="0"/>
              <a:t>ADAPTER</a:t>
            </a:r>
            <a:endParaRPr lang="en-US" sz="1000" b="1" dirty="0"/>
          </a:p>
        </p:txBody>
      </p:sp>
      <p:sp>
        <p:nvSpPr>
          <p:cNvPr id="13" name="Hexagon 12"/>
          <p:cNvSpPr/>
          <p:nvPr/>
        </p:nvSpPr>
        <p:spPr>
          <a:xfrm>
            <a:off x="5791200" y="2933700"/>
            <a:ext cx="1066800" cy="838200"/>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DATA</a:t>
            </a:r>
          </a:p>
          <a:p>
            <a:pPr algn="ctr"/>
            <a:r>
              <a:rPr lang="en-US" sz="1000" b="1" dirty="0" smtClean="0"/>
              <a:t>ADAPTER</a:t>
            </a:r>
            <a:endParaRPr lang="en-US" sz="1000" b="1" dirty="0"/>
          </a:p>
        </p:txBody>
      </p:sp>
      <p:cxnSp>
        <p:nvCxnSpPr>
          <p:cNvPr id="14" name="Straight Arrow Connector 13"/>
          <p:cNvCxnSpPr/>
          <p:nvPr/>
        </p:nvCxnSpPr>
        <p:spPr>
          <a:xfrm>
            <a:off x="1600200" y="3352800"/>
            <a:ext cx="8382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00400" y="3352800"/>
            <a:ext cx="7620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181600" y="3352800"/>
            <a:ext cx="7620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05600" y="3352800"/>
            <a:ext cx="8382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98731" y="5257800"/>
            <a:ext cx="1787669" cy="369332"/>
          </a:xfrm>
          <a:prstGeom prst="rect">
            <a:avLst/>
          </a:prstGeom>
          <a:noFill/>
        </p:spPr>
        <p:txBody>
          <a:bodyPr wrap="none" rtlCol="0">
            <a:spAutoFit/>
          </a:bodyPr>
          <a:lstStyle/>
          <a:p>
            <a:r>
              <a:rPr lang="en-US" dirty="0" smtClean="0"/>
              <a:t>Agency Firewalls</a:t>
            </a:r>
            <a:endParaRPr lang="en-US" dirty="0"/>
          </a:p>
        </p:txBody>
      </p:sp>
      <p:cxnSp>
        <p:nvCxnSpPr>
          <p:cNvPr id="19" name="Straight Arrow Connector 18"/>
          <p:cNvCxnSpPr/>
          <p:nvPr/>
        </p:nvCxnSpPr>
        <p:spPr>
          <a:xfrm>
            <a:off x="5562600" y="5442466"/>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71800" y="5459492"/>
            <a:ext cx="6096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2365" y="4297907"/>
            <a:ext cx="3200400" cy="830997"/>
          </a:xfrm>
          <a:prstGeom prst="rect">
            <a:avLst/>
          </a:prstGeom>
          <a:noFill/>
        </p:spPr>
        <p:txBody>
          <a:bodyPr wrap="square" rtlCol="0">
            <a:spAutoFit/>
          </a:bodyPr>
          <a:lstStyle/>
          <a:p>
            <a:pPr algn="ctr"/>
            <a:r>
              <a:rPr lang="en-US" sz="1600" dirty="0" smtClean="0">
                <a:solidFill>
                  <a:schemeClr val="bg1"/>
                </a:solidFill>
              </a:rPr>
              <a:t>The Data Adapters prepare </a:t>
            </a:r>
            <a:r>
              <a:rPr lang="en-US" sz="1600" dirty="0">
                <a:solidFill>
                  <a:schemeClr val="bg1"/>
                </a:solidFill>
              </a:rPr>
              <a:t>the </a:t>
            </a:r>
            <a:r>
              <a:rPr lang="en-US" sz="1600" dirty="0" smtClean="0">
                <a:solidFill>
                  <a:schemeClr val="bg1"/>
                </a:solidFill>
              </a:rPr>
              <a:t>data (including de-identification) before leaving the agency firewall.</a:t>
            </a:r>
            <a:endParaRPr lang="en-US" sz="1600" dirty="0">
              <a:solidFill>
                <a:schemeClr val="bg1"/>
              </a:solidFill>
            </a:endParaRPr>
          </a:p>
        </p:txBody>
      </p:sp>
    </p:spTree>
    <p:extLst>
      <p:ext uri="{BB962C8B-B14F-4D97-AF65-F5344CB8AC3E}">
        <p14:creationId xmlns:p14="http://schemas.microsoft.com/office/powerpoint/2010/main" val="26911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0"/>
                                        <p:tgtEl>
                                          <p:spTgt spid="12"/>
                                        </p:tgtEl>
                                      </p:cBhvr>
                                    </p:animEffect>
                                    <p:anim calcmode="lin" valueType="num">
                                      <p:cBhvr>
                                        <p:cTn id="8" dur="5000" fill="hold"/>
                                        <p:tgtEl>
                                          <p:spTgt spid="12"/>
                                        </p:tgtEl>
                                        <p:attrNameLst>
                                          <p:attrName>ppt_w</p:attrName>
                                        </p:attrNameLst>
                                      </p:cBhvr>
                                      <p:tavLst>
                                        <p:tav tm="0" fmla="#ppt_w*sin(2.5*pi*$)">
                                          <p:val>
                                            <p:fltVal val="0"/>
                                          </p:val>
                                        </p:tav>
                                        <p:tav tm="100000">
                                          <p:val>
                                            <p:fltVal val="1"/>
                                          </p:val>
                                        </p:tav>
                                      </p:tavLst>
                                    </p:anim>
                                    <p:anim calcmode="lin" valueType="num">
                                      <p:cBhvr>
                                        <p:cTn id="9" dur="5000" fill="hold"/>
                                        <p:tgtEl>
                                          <p:spTgt spid="1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0"/>
                                        <p:tgtEl>
                                          <p:spTgt spid="13"/>
                                        </p:tgtEl>
                                      </p:cBhvr>
                                    </p:animEffect>
                                    <p:anim calcmode="lin" valueType="num">
                                      <p:cBhvr>
                                        <p:cTn id="13" dur="5000" fill="hold"/>
                                        <p:tgtEl>
                                          <p:spTgt spid="13"/>
                                        </p:tgtEl>
                                        <p:attrNameLst>
                                          <p:attrName>ppt_w</p:attrName>
                                        </p:attrNameLst>
                                      </p:cBhvr>
                                      <p:tavLst>
                                        <p:tav tm="0" fmla="#ppt_w*sin(2.5*pi*$)">
                                          <p:val>
                                            <p:fltVal val="0"/>
                                          </p:val>
                                        </p:tav>
                                        <p:tav tm="100000">
                                          <p:val>
                                            <p:fltVal val="1"/>
                                          </p:val>
                                        </p:tav>
                                      </p:tavLst>
                                    </p:anim>
                                    <p:anim calcmode="lin" valueType="num">
                                      <p:cBhvr>
                                        <p:cTn id="14" dur="5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76200" y="963304"/>
            <a:ext cx="8991600" cy="5410200"/>
          </a:xfrm>
          <a:prstGeom prst="rect">
            <a:avLst/>
          </a:prstGeom>
          <a:solidFill>
            <a:schemeClr val="dk1">
              <a:alpha val="50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normAutofit/>
          </a:bodyPr>
          <a:lstStyle/>
          <a:p>
            <a:r>
              <a:rPr lang="en-US" sz="1800" b="0" dirty="0" smtClean="0"/>
              <a:t>What the Data Adapter Does:</a:t>
            </a:r>
            <a:endParaRPr lang="en-US" sz="1800" b="0" dirty="0"/>
          </a:p>
        </p:txBody>
      </p:sp>
      <p:sp>
        <p:nvSpPr>
          <p:cNvPr id="3" name="Title 2"/>
          <p:cNvSpPr>
            <a:spLocks noGrp="1"/>
          </p:cNvSpPr>
          <p:nvPr>
            <p:ph type="title"/>
          </p:nvPr>
        </p:nvSpPr>
        <p:spPr/>
        <p:txBody>
          <a:bodyPr>
            <a:noAutofit/>
          </a:bodyPr>
          <a:lstStyle/>
          <a:p>
            <a:r>
              <a:rPr lang="en-US" sz="2800" dirty="0" smtClean="0"/>
              <a:t>Getting Data Ready for “De-Identified Federation”</a:t>
            </a:r>
            <a:endParaRPr lang="en-US" sz="2800"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29</a:t>
            </a:fld>
            <a:endParaRPr lang="en-US" dirty="0">
              <a:solidFill>
                <a:prstClr val="white"/>
              </a:solidFill>
            </a:endParaRPr>
          </a:p>
        </p:txBody>
      </p:sp>
      <p:sp>
        <p:nvSpPr>
          <p:cNvPr id="6" name="TextBox 5"/>
          <p:cNvSpPr txBox="1"/>
          <p:nvPr/>
        </p:nvSpPr>
        <p:spPr>
          <a:xfrm>
            <a:off x="1161581" y="1600200"/>
            <a:ext cx="186679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chemeClr val="bg1"/>
                </a:solidFill>
                <a:effectLst/>
                <a:uLnTx/>
                <a:uFillTx/>
              </a:rPr>
              <a:t>De’Smith</a:t>
            </a:r>
            <a:r>
              <a:rPr kumimoji="0" lang="en-US" sz="1600" b="0" i="0" u="none" strike="noStrike" kern="0" cap="none" spc="0" normalizeH="0" baseline="0" noProof="0" dirty="0" smtClean="0">
                <a:ln>
                  <a:noFill/>
                </a:ln>
                <a:solidFill>
                  <a:schemeClr val="bg1"/>
                </a:solidFill>
                <a:effectLst/>
                <a:uLnTx/>
                <a:uFillTx/>
              </a:rPr>
              <a:t>-Barney IV</a:t>
            </a:r>
            <a:endParaRPr kumimoji="0" lang="en-US" sz="1600" b="0" i="0" u="none" strike="noStrike" kern="0" cap="none" spc="0" normalizeH="0" baseline="0" noProof="0" dirty="0">
              <a:ln>
                <a:noFill/>
              </a:ln>
              <a:solidFill>
                <a:schemeClr val="bg1"/>
              </a:solidFill>
              <a:effectLst/>
              <a:uLnTx/>
              <a:uFillTx/>
            </a:endParaRPr>
          </a:p>
        </p:txBody>
      </p:sp>
      <p:sp>
        <p:nvSpPr>
          <p:cNvPr id="7" name="TextBox 6"/>
          <p:cNvSpPr txBox="1"/>
          <p:nvPr/>
        </p:nvSpPr>
        <p:spPr>
          <a:xfrm>
            <a:off x="1671589" y="2667000"/>
            <a:ext cx="915635"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smtClean="0">
                <a:ln>
                  <a:noFill/>
                </a:ln>
                <a:solidFill>
                  <a:schemeClr val="bg1"/>
                </a:solidFill>
                <a:effectLst/>
                <a:uLnTx/>
                <a:uFillTx/>
              </a:rPr>
              <a:t>De’Smith</a:t>
            </a:r>
            <a:r>
              <a:rPr kumimoji="0" lang="en-US" sz="800" b="0" i="0" u="none" strike="noStrike" kern="0" cap="none" spc="0" normalizeH="0" baseline="0" noProof="0" dirty="0" smtClean="0">
                <a:ln>
                  <a:noFill/>
                </a:ln>
                <a:solidFill>
                  <a:schemeClr val="bg1"/>
                </a:solidFill>
                <a:effectLst/>
                <a:uLnTx/>
                <a:uFillTx/>
              </a:rPr>
              <a:t>-Barney</a:t>
            </a:r>
            <a:endParaRPr kumimoji="0" lang="en-US" sz="800" b="0" i="0" u="none" strike="noStrike" kern="0" cap="none" spc="0" normalizeH="0" baseline="0" noProof="0" dirty="0">
              <a:ln>
                <a:noFill/>
              </a:ln>
              <a:solidFill>
                <a:schemeClr val="bg1"/>
              </a:solidFill>
              <a:effectLst/>
              <a:uLnTx/>
              <a:uFillTx/>
            </a:endParaRPr>
          </a:p>
        </p:txBody>
      </p:sp>
      <p:sp>
        <p:nvSpPr>
          <p:cNvPr id="8" name="TextBox 7"/>
          <p:cNvSpPr txBox="1"/>
          <p:nvPr/>
        </p:nvSpPr>
        <p:spPr>
          <a:xfrm>
            <a:off x="1366789" y="3505200"/>
            <a:ext cx="146777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chemeClr val="bg1"/>
                </a:solidFill>
                <a:effectLst/>
                <a:uLnTx/>
                <a:uFillTx/>
              </a:rPr>
              <a:t>De’Smith</a:t>
            </a:r>
            <a:r>
              <a:rPr kumimoji="0" lang="en-US" sz="1400" b="0" i="0" u="none" strike="noStrike" kern="0" cap="none" spc="0" normalizeH="0" baseline="0" noProof="0" dirty="0" smtClean="0">
                <a:ln>
                  <a:noFill/>
                </a:ln>
                <a:solidFill>
                  <a:schemeClr val="bg1"/>
                </a:solidFill>
                <a:effectLst/>
                <a:uLnTx/>
                <a:uFillTx/>
              </a:rPr>
              <a:t>-Barney</a:t>
            </a:r>
            <a:endParaRPr kumimoji="0" lang="en-US" sz="1400" b="0" i="0" u="none" strike="noStrike" kern="0" cap="none" spc="0" normalizeH="0" baseline="0" noProof="0" dirty="0">
              <a:ln>
                <a:noFill/>
              </a:ln>
              <a:solidFill>
                <a:schemeClr val="bg1"/>
              </a:solidFill>
              <a:effectLst/>
              <a:uLnTx/>
              <a:uFillTx/>
            </a:endParaRPr>
          </a:p>
        </p:txBody>
      </p:sp>
      <p:sp>
        <p:nvSpPr>
          <p:cNvPr id="9" name="TextBox 8"/>
          <p:cNvSpPr txBox="1"/>
          <p:nvPr/>
        </p:nvSpPr>
        <p:spPr>
          <a:xfrm>
            <a:off x="1421360" y="5334000"/>
            <a:ext cx="13683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chemeClr val="bg1"/>
                </a:solidFill>
                <a:effectLst/>
                <a:uLnTx/>
                <a:uFillTx/>
              </a:rPr>
              <a:t>DeSmithBarney</a:t>
            </a:r>
            <a:endParaRPr kumimoji="0" lang="en-US" sz="1400" b="0" i="0" u="none" strike="noStrike" kern="0" cap="none" spc="0" normalizeH="0" baseline="0" noProof="0" dirty="0">
              <a:ln>
                <a:noFill/>
              </a:ln>
              <a:solidFill>
                <a:schemeClr val="bg1"/>
              </a:solidFill>
              <a:effectLst/>
              <a:uLnTx/>
              <a:uFillTx/>
            </a:endParaRPr>
          </a:p>
        </p:txBody>
      </p:sp>
      <p:sp>
        <p:nvSpPr>
          <p:cNvPr id="10" name="TextBox 9"/>
          <p:cNvSpPr txBox="1"/>
          <p:nvPr/>
        </p:nvSpPr>
        <p:spPr>
          <a:xfrm>
            <a:off x="1760910" y="4426178"/>
            <a:ext cx="776175" cy="20005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err="1" smtClean="0">
                <a:ln>
                  <a:noFill/>
                </a:ln>
                <a:solidFill>
                  <a:schemeClr val="bg1"/>
                </a:solidFill>
                <a:effectLst/>
                <a:uLnTx/>
                <a:uFillTx/>
              </a:rPr>
              <a:t>DeSmithBarney</a:t>
            </a:r>
            <a:endParaRPr kumimoji="0" lang="en-US" sz="700" b="0" i="0" u="none" strike="noStrike" kern="0" cap="none" spc="0" normalizeH="0" baseline="0" noProof="0" dirty="0">
              <a:ln>
                <a:noFill/>
              </a:ln>
              <a:solidFill>
                <a:schemeClr val="bg1"/>
              </a:solidFill>
              <a:effectLst/>
              <a:uLnTx/>
              <a:uFillTx/>
            </a:endParaRPr>
          </a:p>
        </p:txBody>
      </p:sp>
      <p:sp>
        <p:nvSpPr>
          <p:cNvPr id="11" name="Oval 10"/>
          <p:cNvSpPr/>
          <p:nvPr/>
        </p:nvSpPr>
        <p:spPr>
          <a:xfrm>
            <a:off x="1588468" y="2188171"/>
            <a:ext cx="1164629" cy="1164629"/>
          </a:xfrm>
          <a:prstGeom prst="ellipse">
            <a:avLst/>
          </a:prstGeom>
          <a:solidFill>
            <a:srgbClr val="4A5A7A"/>
          </a:solidFill>
          <a:ln w="19050" cap="flat" cmpd="sng" algn="ctr">
            <a:solidFill>
              <a:srgbClr val="4A5A7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Corbel"/>
                <a:ea typeface="+mn-ea"/>
                <a:cs typeface="+mn-cs"/>
              </a:rPr>
              <a:t>Remove Suffix</a:t>
            </a:r>
            <a:endParaRPr kumimoji="0" lang="en-US" sz="1200" b="0" i="0" u="none" strike="noStrike" kern="0" cap="none" spc="0" normalizeH="0" baseline="0" noProof="0" dirty="0">
              <a:ln>
                <a:noFill/>
              </a:ln>
              <a:solidFill>
                <a:schemeClr val="bg1"/>
              </a:solidFill>
              <a:effectLst/>
              <a:uLnTx/>
              <a:uFillTx/>
              <a:latin typeface="Corbel"/>
              <a:ea typeface="+mn-ea"/>
              <a:cs typeface="+mn-cs"/>
            </a:endParaRPr>
          </a:p>
        </p:txBody>
      </p:sp>
      <p:sp>
        <p:nvSpPr>
          <p:cNvPr id="12" name="Oval 11"/>
          <p:cNvSpPr/>
          <p:nvPr/>
        </p:nvSpPr>
        <p:spPr>
          <a:xfrm>
            <a:off x="1588468" y="3962400"/>
            <a:ext cx="1149921" cy="1149921"/>
          </a:xfrm>
          <a:prstGeom prst="ellipse">
            <a:avLst/>
          </a:prstGeom>
          <a:solidFill>
            <a:srgbClr val="4A5A7A"/>
          </a:solidFill>
          <a:ln w="19050" cap="flat" cmpd="sng" algn="ctr">
            <a:solidFill>
              <a:srgbClr val="4A5A7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Corbel"/>
                <a:ea typeface="+mn-ea"/>
                <a:cs typeface="+mn-cs"/>
              </a:rPr>
              <a:t>Remove Symbols</a:t>
            </a:r>
            <a:endParaRPr kumimoji="0" lang="en-US" sz="1200" b="0" i="0" u="none" strike="noStrike" kern="0" cap="none" spc="0" normalizeH="0" baseline="0" noProof="0" dirty="0">
              <a:ln>
                <a:noFill/>
              </a:ln>
              <a:solidFill>
                <a:schemeClr val="bg1"/>
              </a:solidFill>
              <a:effectLst/>
              <a:uLnTx/>
              <a:uFillTx/>
              <a:latin typeface="Corbel"/>
              <a:ea typeface="+mn-ea"/>
              <a:cs typeface="+mn-cs"/>
            </a:endParaRPr>
          </a:p>
        </p:txBody>
      </p:sp>
      <p:sp>
        <p:nvSpPr>
          <p:cNvPr id="13" name="TextBox 12"/>
          <p:cNvSpPr txBox="1"/>
          <p:nvPr/>
        </p:nvSpPr>
        <p:spPr>
          <a:xfrm>
            <a:off x="1155357" y="1600200"/>
            <a:ext cx="186679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schemeClr val="bg1"/>
                </a:solidFill>
                <a:effectLst/>
                <a:uLnTx/>
                <a:uFillTx/>
              </a:rPr>
              <a:t>De’Smith</a:t>
            </a:r>
            <a:r>
              <a:rPr kumimoji="0" lang="en-US" sz="1600" b="0" i="0" u="none" strike="noStrike" kern="0" cap="none" spc="0" normalizeH="0" baseline="0" noProof="0" dirty="0" smtClean="0">
                <a:ln>
                  <a:noFill/>
                </a:ln>
                <a:solidFill>
                  <a:schemeClr val="bg1"/>
                </a:solidFill>
                <a:effectLst/>
                <a:uLnTx/>
                <a:uFillTx/>
              </a:rPr>
              <a:t>-Barney IV</a:t>
            </a:r>
            <a:endParaRPr kumimoji="0" lang="en-US" sz="1600" b="0" i="0" u="none" strike="noStrike" kern="0" cap="none" spc="0" normalizeH="0" baseline="0" noProof="0" dirty="0">
              <a:ln>
                <a:noFill/>
              </a:ln>
              <a:solidFill>
                <a:schemeClr val="bg1"/>
              </a:solidFill>
              <a:effectLst/>
              <a:uLnTx/>
              <a:uFillTx/>
            </a:endParaRPr>
          </a:p>
        </p:txBody>
      </p:sp>
      <p:sp>
        <p:nvSpPr>
          <p:cNvPr id="14" name="Rectangle 1"/>
          <p:cNvSpPr>
            <a:spLocks noChangeArrowheads="1"/>
          </p:cNvSpPr>
          <p:nvPr/>
        </p:nvSpPr>
        <p:spPr bwMode="auto">
          <a:xfrm>
            <a:off x="6715497" y="1952566"/>
            <a:ext cx="1828800" cy="22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8241" rIns="4761" bIns="5078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smtClean="0">
                <a:ln>
                  <a:noFill/>
                </a:ln>
                <a:solidFill>
                  <a:srgbClr val="FFFF00"/>
                </a:solidFill>
                <a:effectLst/>
                <a:latin typeface="Arial" pitchFamily="34" charset="0"/>
                <a:cs typeface="Arial" pitchFamily="34" charset="0"/>
              </a:rPr>
              <a:t>YDXWKQTAGOLCNSVEFHMRJPBZUI</a:t>
            </a:r>
          </a:p>
        </p:txBody>
      </p:sp>
      <p:sp>
        <p:nvSpPr>
          <p:cNvPr id="15" name="Rectangle 14"/>
          <p:cNvSpPr/>
          <p:nvPr/>
        </p:nvSpPr>
        <p:spPr>
          <a:xfrm>
            <a:off x="6632289" y="3964650"/>
            <a:ext cx="1978427"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00"/>
                </a:solidFill>
                <a:effectLst/>
                <a:uLnTx/>
                <a:uFillTx/>
              </a:rPr>
              <a:t>b164f11d-aa37-44ca-93c3-82d3e0155061</a:t>
            </a:r>
          </a:p>
        </p:txBody>
      </p:sp>
      <p:sp>
        <p:nvSpPr>
          <p:cNvPr id="16" name="Rectangle 15"/>
          <p:cNvSpPr/>
          <p:nvPr/>
        </p:nvSpPr>
        <p:spPr>
          <a:xfrm>
            <a:off x="4038600" y="5461084"/>
            <a:ext cx="3276600" cy="25391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rPr>
              <a:t>C57S78XCEBF9WECP2AA9DK59N1CO27QBES54HFD</a:t>
            </a:r>
          </a:p>
        </p:txBody>
      </p:sp>
      <p:sp>
        <p:nvSpPr>
          <p:cNvPr id="17" name="TextBox 16"/>
          <p:cNvSpPr txBox="1"/>
          <p:nvPr/>
        </p:nvSpPr>
        <p:spPr>
          <a:xfrm>
            <a:off x="4845234" y="1371600"/>
            <a:ext cx="136838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chemeClr val="bg1"/>
                </a:solidFill>
                <a:effectLst/>
                <a:uLnTx/>
                <a:uFillTx/>
              </a:rPr>
              <a:t>DeSmithBarney</a:t>
            </a:r>
            <a:endParaRPr kumimoji="0" lang="en-US" sz="1400" b="0" i="0" u="none" strike="noStrike" kern="0" cap="none" spc="0" normalizeH="0" baseline="0" noProof="0" dirty="0">
              <a:ln>
                <a:noFill/>
              </a:ln>
              <a:solidFill>
                <a:schemeClr val="bg1"/>
              </a:solidFill>
              <a:effectLst/>
              <a:uLnTx/>
              <a:uFillTx/>
            </a:endParaRPr>
          </a:p>
        </p:txBody>
      </p:sp>
      <p:sp>
        <p:nvSpPr>
          <p:cNvPr id="18" name="Rectangle 17"/>
          <p:cNvSpPr/>
          <p:nvPr/>
        </p:nvSpPr>
        <p:spPr>
          <a:xfrm>
            <a:off x="4973605" y="2768026"/>
            <a:ext cx="1207158"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chemeClr val="bg1"/>
                </a:solidFill>
                <a:effectLst/>
                <a:uLnTx/>
                <a:uFillTx/>
              </a:rPr>
              <a:t>CSXBWPAKNOQSH</a:t>
            </a:r>
            <a:endParaRPr kumimoji="0" lang="en-US" sz="900" b="0" i="0" u="none" strike="noStrike" kern="0" cap="none" spc="0" normalizeH="0" baseline="0" noProof="0" dirty="0">
              <a:ln>
                <a:noFill/>
              </a:ln>
              <a:solidFill>
                <a:schemeClr val="bg1"/>
              </a:solidFill>
              <a:effectLst/>
              <a:uLnTx/>
              <a:uFillTx/>
            </a:endParaRPr>
          </a:p>
        </p:txBody>
      </p:sp>
      <p:sp>
        <p:nvSpPr>
          <p:cNvPr id="19" name="Rectangle 18"/>
          <p:cNvSpPr/>
          <p:nvPr/>
        </p:nvSpPr>
        <p:spPr>
          <a:xfrm>
            <a:off x="4962897" y="4494312"/>
            <a:ext cx="1272629" cy="1384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chemeClr val="bg1"/>
                </a:solidFill>
                <a:effectLst/>
                <a:uLnTx/>
                <a:uFillTx/>
              </a:rPr>
              <a:t>C57S78XCEBF9WECP2AA9DK59N1CO27QBES54HFD</a:t>
            </a:r>
          </a:p>
        </p:txBody>
      </p:sp>
      <p:sp>
        <p:nvSpPr>
          <p:cNvPr id="20" name="Oval 19"/>
          <p:cNvSpPr/>
          <p:nvPr/>
        </p:nvSpPr>
        <p:spPr>
          <a:xfrm>
            <a:off x="5002224" y="2188170"/>
            <a:ext cx="1164629" cy="1164629"/>
          </a:xfrm>
          <a:prstGeom prst="ellipse">
            <a:avLst/>
          </a:prstGeom>
          <a:solidFill>
            <a:srgbClr val="4A5A7A"/>
          </a:solidFill>
          <a:ln w="19050" cap="flat" cmpd="sng" algn="ctr">
            <a:solidFill>
              <a:srgbClr val="4A5A7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chemeClr val="bg1"/>
                </a:solidFill>
                <a:effectLst/>
                <a:uLnTx/>
                <a:uFillTx/>
                <a:latin typeface="Corbel"/>
                <a:ea typeface="+mn-ea"/>
                <a:cs typeface="+mn-cs"/>
              </a:rPr>
              <a:t>Substitution</a:t>
            </a:r>
            <a:br>
              <a:rPr kumimoji="0" lang="en-US" sz="900" b="0" i="0" u="none" strike="noStrike" kern="0" cap="none" spc="0" normalizeH="0" baseline="0" noProof="0" dirty="0" smtClean="0">
                <a:ln>
                  <a:noFill/>
                </a:ln>
                <a:solidFill>
                  <a:schemeClr val="bg1"/>
                </a:solidFill>
                <a:effectLst/>
                <a:uLnTx/>
                <a:uFillTx/>
                <a:latin typeface="Corbel"/>
                <a:ea typeface="+mn-ea"/>
                <a:cs typeface="+mn-cs"/>
              </a:rPr>
            </a:br>
            <a:r>
              <a:rPr kumimoji="0" lang="en-US" sz="1200" b="0" i="0" u="none" strike="noStrike" kern="0" cap="none" spc="0" normalizeH="0" baseline="0" noProof="0" dirty="0" smtClean="0">
                <a:ln>
                  <a:noFill/>
                </a:ln>
                <a:solidFill>
                  <a:schemeClr val="bg1"/>
                </a:solidFill>
                <a:effectLst/>
                <a:uLnTx/>
                <a:uFillTx/>
                <a:latin typeface="Corbel"/>
                <a:ea typeface="+mn-ea"/>
                <a:cs typeface="+mn-cs"/>
              </a:rPr>
              <a:t>Cipher</a:t>
            </a:r>
            <a:endParaRPr kumimoji="0" lang="en-US" sz="900" b="0" i="0" u="none" strike="noStrike" kern="0" cap="none" spc="0" normalizeH="0" baseline="0" noProof="0" dirty="0">
              <a:ln>
                <a:noFill/>
              </a:ln>
              <a:solidFill>
                <a:schemeClr val="bg1"/>
              </a:solidFill>
              <a:effectLst/>
              <a:uLnTx/>
              <a:uFillTx/>
              <a:latin typeface="Corbel"/>
              <a:ea typeface="+mn-ea"/>
              <a:cs typeface="+mn-cs"/>
            </a:endParaRPr>
          </a:p>
        </p:txBody>
      </p:sp>
      <p:sp>
        <p:nvSpPr>
          <p:cNvPr id="21" name="Oval 20"/>
          <p:cNvSpPr/>
          <p:nvPr/>
        </p:nvSpPr>
        <p:spPr>
          <a:xfrm>
            <a:off x="5002224" y="3962399"/>
            <a:ext cx="1149921" cy="1149921"/>
          </a:xfrm>
          <a:prstGeom prst="ellipse">
            <a:avLst/>
          </a:prstGeom>
          <a:solidFill>
            <a:srgbClr val="4A5A7A"/>
          </a:solidFill>
          <a:ln w="19050" cap="flat" cmpd="sng" algn="ctr">
            <a:solidFill>
              <a:srgbClr val="4A5A7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bg1"/>
                </a:solidFill>
                <a:effectLst/>
                <a:uLnTx/>
                <a:uFillTx/>
                <a:latin typeface="Corbel"/>
                <a:ea typeface="+mn-ea"/>
                <a:cs typeface="+mn-cs"/>
              </a:rPr>
              <a:t>Order</a:t>
            </a:r>
            <a:br>
              <a:rPr kumimoji="0" lang="en-US" sz="1200" b="0" i="0" u="none" strike="noStrike" kern="0" cap="none" spc="0" normalizeH="0" baseline="0" noProof="0" dirty="0" smtClean="0">
                <a:ln>
                  <a:noFill/>
                </a:ln>
                <a:solidFill>
                  <a:schemeClr val="bg1"/>
                </a:solidFill>
                <a:effectLst/>
                <a:uLnTx/>
                <a:uFillTx/>
                <a:latin typeface="Corbel"/>
                <a:ea typeface="+mn-ea"/>
                <a:cs typeface="+mn-cs"/>
              </a:rPr>
            </a:br>
            <a:r>
              <a:rPr kumimoji="0" lang="en-US" sz="1200" b="0" i="0" u="none" strike="noStrike" kern="0" cap="none" spc="0" normalizeH="0" baseline="0" noProof="0" dirty="0" smtClean="0">
                <a:ln>
                  <a:noFill/>
                </a:ln>
                <a:solidFill>
                  <a:schemeClr val="bg1"/>
                </a:solidFill>
                <a:effectLst/>
                <a:uLnTx/>
                <a:uFillTx/>
                <a:latin typeface="Corbel"/>
                <a:ea typeface="+mn-ea"/>
                <a:cs typeface="+mn-cs"/>
              </a:rPr>
              <a:t>Hashing</a:t>
            </a:r>
            <a:endParaRPr kumimoji="0" lang="en-US" sz="1200" b="0" i="0" u="none" strike="noStrike" kern="0" cap="none" spc="0" normalizeH="0" baseline="0" noProof="0" dirty="0">
              <a:ln>
                <a:noFill/>
              </a:ln>
              <a:solidFill>
                <a:schemeClr val="bg1"/>
              </a:solidFill>
              <a:effectLst/>
              <a:uLnTx/>
              <a:uFillTx/>
              <a:latin typeface="Corbel"/>
              <a:ea typeface="+mn-ea"/>
              <a:cs typeface="+mn-cs"/>
            </a:endParaRPr>
          </a:p>
        </p:txBody>
      </p:sp>
      <p:sp>
        <p:nvSpPr>
          <p:cNvPr id="22" name="TextBox 21"/>
          <p:cNvSpPr txBox="1"/>
          <p:nvPr/>
        </p:nvSpPr>
        <p:spPr>
          <a:xfrm>
            <a:off x="7010400" y="1295400"/>
            <a:ext cx="13716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smtClean="0">
                <a:ln>
                  <a:noFill/>
                </a:ln>
                <a:solidFill>
                  <a:schemeClr val="bg1"/>
                </a:solidFill>
                <a:effectLst/>
                <a:uLnTx/>
                <a:uFillTx/>
              </a:rPr>
              <a:t>Substitution Alphabet – Dynamically Generated using Hashing Key (below)</a:t>
            </a:r>
            <a:endParaRPr kumimoji="0" lang="en-US" sz="800" b="0" i="1" u="none" strike="noStrike" kern="0" cap="none" spc="0" normalizeH="0" baseline="0" noProof="0" dirty="0">
              <a:ln>
                <a:noFill/>
              </a:ln>
              <a:solidFill>
                <a:schemeClr val="bg1"/>
              </a:solidFill>
              <a:effectLst/>
              <a:uLnTx/>
              <a:uFillTx/>
            </a:endParaRPr>
          </a:p>
        </p:txBody>
      </p:sp>
      <p:sp>
        <p:nvSpPr>
          <p:cNvPr id="23" name="TextBox 22"/>
          <p:cNvSpPr txBox="1"/>
          <p:nvPr/>
        </p:nvSpPr>
        <p:spPr>
          <a:xfrm>
            <a:off x="7010400" y="3454569"/>
            <a:ext cx="13716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smtClean="0">
                <a:ln>
                  <a:noFill/>
                </a:ln>
                <a:solidFill>
                  <a:schemeClr val="bg1"/>
                </a:solidFill>
                <a:effectLst/>
                <a:uLnTx/>
                <a:uFillTx/>
              </a:rPr>
              <a:t>Hashing Key – Dynamically Generated and sent from HANDS</a:t>
            </a:r>
            <a:endParaRPr kumimoji="0" lang="en-US" sz="800" b="0" i="1" u="none" strike="noStrike" kern="0" cap="none" spc="0" normalizeH="0" baseline="0" noProof="0" dirty="0">
              <a:ln>
                <a:noFill/>
              </a:ln>
              <a:solidFill>
                <a:schemeClr val="bg1"/>
              </a:solidFill>
              <a:effectLst/>
              <a:uLnTx/>
              <a:uFillTx/>
            </a:endParaRPr>
          </a:p>
        </p:txBody>
      </p:sp>
      <p:sp>
        <p:nvSpPr>
          <p:cNvPr id="24" name="TextBox 23"/>
          <p:cNvSpPr txBox="1"/>
          <p:nvPr/>
        </p:nvSpPr>
        <p:spPr>
          <a:xfrm>
            <a:off x="7192183" y="5003030"/>
            <a:ext cx="1352114"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B050"/>
                </a:solidFill>
                <a:effectLst/>
                <a:uLnTx/>
                <a:uFillTx/>
              </a:rPr>
              <a:t>CLEANED &amp; ENCODED for TRANSPORT</a:t>
            </a:r>
            <a:endParaRPr kumimoji="0" lang="en-US" sz="1400" b="0" i="0" u="none" strike="noStrike" kern="0" cap="none" spc="0" normalizeH="0" baseline="0" noProof="0" dirty="0">
              <a:ln>
                <a:noFill/>
              </a:ln>
              <a:solidFill>
                <a:srgbClr val="00B050"/>
              </a:solidFill>
              <a:effectLst/>
              <a:uLnTx/>
              <a:uFillTx/>
            </a:endParaRPr>
          </a:p>
        </p:txBody>
      </p:sp>
      <p:sp>
        <p:nvSpPr>
          <p:cNvPr id="25" name="Oval 24"/>
          <p:cNvSpPr/>
          <p:nvPr/>
        </p:nvSpPr>
        <p:spPr>
          <a:xfrm>
            <a:off x="4038600" y="5334000"/>
            <a:ext cx="3134097" cy="533400"/>
          </a:xfrm>
          <a:prstGeom prst="ellips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orbel"/>
              <a:ea typeface="+mn-ea"/>
              <a:cs typeface="+mn-cs"/>
            </a:endParaRPr>
          </a:p>
        </p:txBody>
      </p:sp>
    </p:spTree>
    <p:extLst>
      <p:ext uri="{BB962C8B-B14F-4D97-AF65-F5344CB8AC3E}">
        <p14:creationId xmlns:p14="http://schemas.microsoft.com/office/powerpoint/2010/main" val="146337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750"/>
                                  </p:stCondLst>
                                  <p:childTnLst>
                                    <p:animMotion origin="layout" path="M 3.33333E-6 -3.41971E-6 L 3.33333E-6 0.15549 " pathEditMode="relative" rAng="0" ptsTypes="AA">
                                      <p:cBhvr>
                                        <p:cTn id="6" dur="2000" fill="hold"/>
                                        <p:tgtEl>
                                          <p:spTgt spid="6"/>
                                        </p:tgtEl>
                                        <p:attrNameLst>
                                          <p:attrName>ppt_x</p:attrName>
                                          <p:attrName>ppt_y</p:attrName>
                                        </p:attrNameLst>
                                      </p:cBhvr>
                                      <p:rCtr x="0" y="7774"/>
                                    </p:animMotion>
                                  </p:childTnLst>
                                </p:cTn>
                              </p:par>
                              <p:par>
                                <p:cTn id="7" presetID="6" presetClass="emph" presetSubtype="0" fill="hold" grpId="1" nodeType="withEffect">
                                  <p:stCondLst>
                                    <p:cond delay="0"/>
                                  </p:stCondLst>
                                  <p:childTnLst>
                                    <p:animScale>
                                      <p:cBhvr>
                                        <p:cTn id="8" dur="2000" fill="hold"/>
                                        <p:tgtEl>
                                          <p:spTgt spid="6"/>
                                        </p:tgtEl>
                                      </p:cBhvr>
                                      <p:by x="30000" y="30000"/>
                                    </p:animScale>
                                  </p:childTnLst>
                                </p:cTn>
                              </p:par>
                            </p:childTnLst>
                          </p:cTn>
                        </p:par>
                        <p:par>
                          <p:cTn id="9" fill="hold">
                            <p:stCondLst>
                              <p:cond delay="2750"/>
                            </p:stCondLst>
                            <p:childTnLst>
                              <p:par>
                                <p:cTn id="10" presetID="42" presetClass="path" presetSubtype="0" accel="50000" decel="50000" fill="hold" grpId="0" nodeType="afterEffect">
                                  <p:stCondLst>
                                    <p:cond delay="0"/>
                                  </p:stCondLst>
                                  <p:childTnLst>
                                    <p:animMotion origin="layout" path="M 0.00069 -0.00556 L 0.00069 0.13327 " pathEditMode="relative" rAng="0" ptsTypes="AA">
                                      <p:cBhvr>
                                        <p:cTn id="11" dur="2000" fill="hold"/>
                                        <p:tgtEl>
                                          <p:spTgt spid="7"/>
                                        </p:tgtEl>
                                        <p:attrNameLst>
                                          <p:attrName>ppt_x</p:attrName>
                                          <p:attrName>ppt_y</p:attrName>
                                        </p:attrNameLst>
                                      </p:cBhvr>
                                      <p:rCtr x="0" y="6941"/>
                                    </p:animMotion>
                                  </p:childTnLst>
                                </p:cTn>
                              </p:par>
                              <p:par>
                                <p:cTn id="12" presetID="6" presetClass="emph" presetSubtype="0" fill="hold" grpId="1" nodeType="withEffect">
                                  <p:stCondLst>
                                    <p:cond delay="0"/>
                                  </p:stCondLst>
                                  <p:childTnLst>
                                    <p:animScale>
                                      <p:cBhvr>
                                        <p:cTn id="13" dur="2000" fill="hold"/>
                                        <p:tgtEl>
                                          <p:spTgt spid="7"/>
                                        </p:tgtEl>
                                      </p:cBhvr>
                                      <p:by x="150000" y="150000"/>
                                    </p:animScale>
                                  </p:childTnLst>
                                </p:cTn>
                              </p:par>
                            </p:childTnLst>
                          </p:cTn>
                        </p:par>
                        <p:par>
                          <p:cTn id="14" fill="hold">
                            <p:stCondLst>
                              <p:cond delay="4750"/>
                            </p:stCondLst>
                            <p:childTnLst>
                              <p:par>
                                <p:cTn id="15" presetID="1" presetClass="exit" presetSubtype="0" fill="hold" grpId="2" nodeType="after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par>
                          <p:cTn id="17" fill="hold">
                            <p:stCondLst>
                              <p:cond delay="475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4750"/>
                            </p:stCondLst>
                            <p:childTnLst>
                              <p:par>
                                <p:cTn id="21" presetID="42" presetClass="path" presetSubtype="0" accel="50000" decel="50000" fill="hold" grpId="1" nodeType="afterEffect">
                                  <p:stCondLst>
                                    <p:cond delay="2000"/>
                                  </p:stCondLst>
                                  <p:childTnLst>
                                    <p:animMotion origin="layout" path="M 0.00052 0.00324 L 0.00052 0.12309 " pathEditMode="relative" rAng="0" ptsTypes="AA">
                                      <p:cBhvr>
                                        <p:cTn id="22" dur="2000" fill="hold"/>
                                        <p:tgtEl>
                                          <p:spTgt spid="8"/>
                                        </p:tgtEl>
                                        <p:attrNameLst>
                                          <p:attrName>ppt_x</p:attrName>
                                          <p:attrName>ppt_y</p:attrName>
                                        </p:attrNameLst>
                                      </p:cBhvr>
                                      <p:rCtr x="0" y="5993"/>
                                    </p:animMotion>
                                  </p:childTnLst>
                                </p:cTn>
                              </p:par>
                              <p:par>
                                <p:cTn id="23" presetID="6" presetClass="emph" presetSubtype="0" fill="hold" grpId="2" nodeType="withEffect">
                                  <p:stCondLst>
                                    <p:cond delay="2000"/>
                                  </p:stCondLst>
                                  <p:childTnLst>
                                    <p:animScale>
                                      <p:cBhvr>
                                        <p:cTn id="24" dur="2000" fill="hold"/>
                                        <p:tgtEl>
                                          <p:spTgt spid="8"/>
                                        </p:tgtEl>
                                      </p:cBhvr>
                                      <p:by x="30000" y="30000"/>
                                    </p:animScale>
                                  </p:childTnLst>
                                </p:cTn>
                              </p:par>
                            </p:childTnLst>
                          </p:cTn>
                        </p:par>
                        <p:par>
                          <p:cTn id="25" fill="hold">
                            <p:stCondLst>
                              <p:cond delay="8750"/>
                            </p:stCondLst>
                            <p:childTnLst>
                              <p:par>
                                <p:cTn id="26" presetID="42" presetClass="path" presetSubtype="0" accel="50000" decel="50000" fill="hold" grpId="0" nodeType="afterEffect">
                                  <p:stCondLst>
                                    <p:cond delay="0"/>
                                  </p:stCondLst>
                                  <p:childTnLst>
                                    <p:animMotion origin="layout" path="M -0.00104 -0.00232 L -0.00104 0.13651 " pathEditMode="relative" rAng="0" ptsTypes="AA">
                                      <p:cBhvr>
                                        <p:cTn id="27" dur="2000" fill="hold"/>
                                        <p:tgtEl>
                                          <p:spTgt spid="10"/>
                                        </p:tgtEl>
                                        <p:attrNameLst>
                                          <p:attrName>ppt_x</p:attrName>
                                          <p:attrName>ppt_y</p:attrName>
                                        </p:attrNameLst>
                                      </p:cBhvr>
                                      <p:rCtr x="0" y="6941"/>
                                    </p:animMotion>
                                  </p:childTnLst>
                                </p:cTn>
                              </p:par>
                              <p:par>
                                <p:cTn id="28" presetID="6" presetClass="emph" presetSubtype="0" fill="hold" grpId="1" nodeType="withEffect">
                                  <p:stCondLst>
                                    <p:cond delay="0"/>
                                  </p:stCondLst>
                                  <p:childTnLst>
                                    <p:animScale>
                                      <p:cBhvr>
                                        <p:cTn id="29" dur="2000" fill="hold"/>
                                        <p:tgtEl>
                                          <p:spTgt spid="10"/>
                                        </p:tgtEl>
                                      </p:cBhvr>
                                      <p:by x="150000" y="150000"/>
                                    </p:animScale>
                                  </p:childTnLst>
                                </p:cTn>
                              </p:par>
                            </p:childTnLst>
                          </p:cTn>
                        </p:par>
                        <p:par>
                          <p:cTn id="30" fill="hold">
                            <p:stCondLst>
                              <p:cond delay="10750"/>
                            </p:stCondLst>
                            <p:childTnLst>
                              <p:par>
                                <p:cTn id="31" presetID="1" presetClass="exit" presetSubtype="0" fill="hold" grpId="2" nodeType="after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par>
                          <p:cTn id="33" fill="hold">
                            <p:stCondLst>
                              <p:cond delay="1075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0 0 L 0.12343 -0.0537 L 0.16788 -0.14954 L 0.21302 -0.31829 L 0.22673 -0.4463 L 0.24045 -0.49143 L 0.2783 -0.54306 L 0.30885 -0.56458 L 0.33229 -0.57315 L 0.37187 -0.57847 " pathEditMode="relative" ptsTypes="AAAAAAAAAA">
                                      <p:cBhvr>
                                        <p:cTn id="39" dur="2000" fill="hold"/>
                                        <p:tgtEl>
                                          <p:spTgt spid="9"/>
                                        </p:tgtEl>
                                        <p:attrNameLst>
                                          <p:attrName>ppt_x</p:attrName>
                                          <p:attrName>ppt_y</p:attrName>
                                        </p:attrNameLst>
                                      </p:cBhvr>
                                    </p:animMotion>
                                  </p:childTnLst>
                                </p:cTn>
                              </p:par>
                            </p:childTnLst>
                          </p:cTn>
                        </p:par>
                        <p:par>
                          <p:cTn id="40" fill="hold">
                            <p:stCondLst>
                              <p:cond delay="20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1" nodeType="clickEffect">
                                  <p:stCondLst>
                                    <p:cond delay="0"/>
                                  </p:stCondLst>
                                  <p:childTnLst>
                                    <p:animMotion origin="layout" path="M -0.00243 -0.0007 L -0.00243 0.17476 " pathEditMode="relative" rAng="0" ptsTypes="AA">
                                      <p:cBhvr>
                                        <p:cTn id="49" dur="2000" fill="hold"/>
                                        <p:tgtEl>
                                          <p:spTgt spid="17"/>
                                        </p:tgtEl>
                                        <p:attrNameLst>
                                          <p:attrName>ppt_x</p:attrName>
                                          <p:attrName>ppt_y</p:attrName>
                                        </p:attrNameLst>
                                      </p:cBhvr>
                                      <p:rCtr x="0" y="8773"/>
                                    </p:animMotion>
                                  </p:childTnLst>
                                </p:cTn>
                              </p:par>
                              <p:par>
                                <p:cTn id="50" presetID="42" presetClass="path" presetSubtype="0" accel="50000" decel="50000" fill="hold" grpId="0" nodeType="withEffect">
                                  <p:stCondLst>
                                    <p:cond delay="0"/>
                                  </p:stCondLst>
                                  <p:childTnLst>
                                    <p:animMotion origin="layout" path="M -0.00782 -0.01111 L -0.22448 0.08773 " pathEditMode="relative" rAng="0" ptsTypes="AA">
                                      <p:cBhvr>
                                        <p:cTn id="51" dur="2000" fill="hold"/>
                                        <p:tgtEl>
                                          <p:spTgt spid="14"/>
                                        </p:tgtEl>
                                        <p:attrNameLst>
                                          <p:attrName>ppt_x</p:attrName>
                                          <p:attrName>ppt_y</p:attrName>
                                        </p:attrNameLst>
                                      </p:cBhvr>
                                      <p:rCtr x="-10833" y="4931"/>
                                    </p:animMotion>
                                  </p:childTnLst>
                                </p:cTn>
                              </p:par>
                              <p:par>
                                <p:cTn id="52" presetID="6" presetClass="emph" presetSubtype="0" fill="hold" grpId="1" nodeType="withEffect">
                                  <p:stCondLst>
                                    <p:cond delay="0"/>
                                  </p:stCondLst>
                                  <p:childTnLst>
                                    <p:animScale>
                                      <p:cBhvr>
                                        <p:cTn id="53" dur="2000" fill="hold"/>
                                        <p:tgtEl>
                                          <p:spTgt spid="14"/>
                                        </p:tgtEl>
                                      </p:cBhvr>
                                      <p:by x="30000" y="30000"/>
                                    </p:animScale>
                                  </p:childTnLst>
                                </p:cTn>
                              </p:par>
                              <p:par>
                                <p:cTn id="54" presetID="6" presetClass="emph" presetSubtype="0" fill="hold" grpId="2" nodeType="withEffect">
                                  <p:stCondLst>
                                    <p:cond delay="0"/>
                                  </p:stCondLst>
                                  <p:childTnLst>
                                    <p:animScale>
                                      <p:cBhvr>
                                        <p:cTn id="55" dur="2000" fill="hold"/>
                                        <p:tgtEl>
                                          <p:spTgt spid="17"/>
                                        </p:tgtEl>
                                      </p:cBhvr>
                                      <p:by x="30000" y="30000"/>
                                    </p:animScale>
                                  </p:childTnLst>
                                </p:cTn>
                              </p:par>
                            </p:childTnLst>
                          </p:cTn>
                        </p:par>
                        <p:par>
                          <p:cTn id="56" fill="hold">
                            <p:stCondLst>
                              <p:cond delay="2000"/>
                            </p:stCondLst>
                            <p:childTnLst>
                              <p:par>
                                <p:cTn id="57" presetID="42" presetClass="path" presetSubtype="0" accel="50000" decel="50000" fill="hold" grpId="0" nodeType="afterEffect">
                                  <p:stCondLst>
                                    <p:cond delay="0"/>
                                  </p:stCondLst>
                                  <p:childTnLst>
                                    <p:animMotion origin="layout" path="M -4.16667E-6 -0.03264 L -4.16667E-6 0.1125 " pathEditMode="relative" rAng="0" ptsTypes="AA">
                                      <p:cBhvr>
                                        <p:cTn id="58" dur="2000" fill="hold"/>
                                        <p:tgtEl>
                                          <p:spTgt spid="18"/>
                                        </p:tgtEl>
                                        <p:attrNameLst>
                                          <p:attrName>ppt_x</p:attrName>
                                          <p:attrName>ppt_y</p:attrName>
                                        </p:attrNameLst>
                                      </p:cBhvr>
                                      <p:rCtr x="0" y="7245"/>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4.16667E-6 0.1007 L 0.00053 0.23403 " pathEditMode="relative" rAng="0" ptsTypes="AA">
                                      <p:cBhvr>
                                        <p:cTn id="62" dur="2000" fill="hold"/>
                                        <p:tgtEl>
                                          <p:spTgt spid="18"/>
                                        </p:tgtEl>
                                        <p:attrNameLst>
                                          <p:attrName>ppt_x</p:attrName>
                                          <p:attrName>ppt_y</p:attrName>
                                        </p:attrNameLst>
                                      </p:cBhvr>
                                      <p:rCtr x="17" y="6667"/>
                                    </p:animMotion>
                                  </p:childTnLst>
                                </p:cTn>
                              </p:par>
                              <p:par>
                                <p:cTn id="63" presetID="42" presetClass="path" presetSubtype="0" accel="50000" decel="50000" fill="hold" grpId="0" nodeType="withEffect">
                                  <p:stCondLst>
                                    <p:cond delay="0"/>
                                  </p:stCondLst>
                                  <p:childTnLst>
                                    <p:animMotion origin="layout" path="M 0.00104 -0.00023 L -0.23143 0.07153 " pathEditMode="relative" rAng="0" ptsTypes="AA">
                                      <p:cBhvr>
                                        <p:cTn id="64" dur="2000" fill="hold"/>
                                        <p:tgtEl>
                                          <p:spTgt spid="15"/>
                                        </p:tgtEl>
                                        <p:attrNameLst>
                                          <p:attrName>ppt_x</p:attrName>
                                          <p:attrName>ppt_y</p:attrName>
                                        </p:attrNameLst>
                                      </p:cBhvr>
                                      <p:rCtr x="-11632" y="3588"/>
                                    </p:animMotion>
                                  </p:childTnLst>
                                </p:cTn>
                              </p:par>
                              <p:par>
                                <p:cTn id="65" presetID="6" presetClass="emph" presetSubtype="0" fill="hold" grpId="1" nodeType="withEffect">
                                  <p:stCondLst>
                                    <p:cond delay="0"/>
                                  </p:stCondLst>
                                  <p:childTnLst>
                                    <p:animScale>
                                      <p:cBhvr>
                                        <p:cTn id="66" dur="2000" fill="hold"/>
                                        <p:tgtEl>
                                          <p:spTgt spid="15"/>
                                        </p:tgtEl>
                                      </p:cBhvr>
                                      <p:by x="30000" y="30000"/>
                                    </p:animScale>
                                  </p:childTnLst>
                                </p:cTn>
                              </p:par>
                            </p:childTnLst>
                          </p:cTn>
                        </p:par>
                        <p:par>
                          <p:cTn id="67" fill="hold">
                            <p:stCondLst>
                              <p:cond delay="2000"/>
                            </p:stCondLst>
                            <p:childTnLst>
                              <p:par>
                                <p:cTn id="68" presetID="6" presetClass="emph" presetSubtype="0" fill="hold" grpId="1" nodeType="afterEffect">
                                  <p:stCondLst>
                                    <p:cond delay="0"/>
                                  </p:stCondLst>
                                  <p:childTnLst>
                                    <p:animScale>
                                      <p:cBhvr>
                                        <p:cTn id="69" dur="2000" fill="hold"/>
                                        <p:tgtEl>
                                          <p:spTgt spid="19"/>
                                        </p:tgtEl>
                                      </p:cBhvr>
                                      <p:by x="250000" y="250000"/>
                                    </p:animScale>
                                  </p:childTnLst>
                                </p:cTn>
                              </p:par>
                              <p:par>
                                <p:cTn id="70" presetID="42" presetClass="path" presetSubtype="0" accel="50000" decel="50000" fill="hold" grpId="0" nodeType="withEffect">
                                  <p:stCondLst>
                                    <p:cond delay="0"/>
                                  </p:stCondLst>
                                  <p:childTnLst>
                                    <p:animMotion origin="layout" path="M -0.0019 3.7037E-7 L -0.0019 0.14468 " pathEditMode="relative" rAng="0" ptsTypes="AA">
                                      <p:cBhvr>
                                        <p:cTn id="71" dur="2000" fill="hold"/>
                                        <p:tgtEl>
                                          <p:spTgt spid="19"/>
                                        </p:tgtEl>
                                        <p:attrNameLst>
                                          <p:attrName>ppt_x</p:attrName>
                                          <p:attrName>ppt_y</p:attrName>
                                        </p:attrNameLst>
                                      </p:cBhvr>
                                      <p:rCtr x="0" y="7222"/>
                                    </p:animMotion>
                                  </p:childTnLst>
                                </p:cTn>
                              </p:par>
                            </p:childTnLst>
                          </p:cTn>
                        </p:par>
                        <p:par>
                          <p:cTn id="72" fill="hold">
                            <p:stCondLst>
                              <p:cond delay="4000"/>
                            </p:stCondLst>
                            <p:childTnLst>
                              <p:par>
                                <p:cTn id="73" presetID="1" presetClass="exit" presetSubtype="0" fill="hold" grpId="2" nodeType="afterEffect">
                                  <p:stCondLst>
                                    <p:cond delay="0"/>
                                  </p:stCondLst>
                                  <p:childTnLst>
                                    <p:set>
                                      <p:cBhvr>
                                        <p:cTn id="74" dur="1" fill="hold">
                                          <p:stCondLst>
                                            <p:cond delay="0"/>
                                          </p:stCondLst>
                                        </p:cTn>
                                        <p:tgtEl>
                                          <p:spTgt spid="19"/>
                                        </p:tgtEl>
                                        <p:attrNameLst>
                                          <p:attrName>style.visibility</p:attrName>
                                        </p:attrNameLst>
                                      </p:cBhvr>
                                      <p:to>
                                        <p:strVal val="hidden"/>
                                      </p:to>
                                    </p:set>
                                  </p:childTnLst>
                                </p:cTn>
                              </p:par>
                            </p:childTnLst>
                          </p:cTn>
                        </p:par>
                        <p:par>
                          <p:cTn id="75" fill="hold">
                            <p:stCondLst>
                              <p:cond delay="4000"/>
                            </p:stCondLst>
                            <p:childTnLst>
                              <p:par>
                                <p:cTn id="76" presetID="1"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childTnLst>
                                </p:cTn>
                              </p:par>
                            </p:childTnLst>
                          </p:cTn>
                        </p:par>
                        <p:par>
                          <p:cTn id="78" fill="hold">
                            <p:stCondLst>
                              <p:cond delay="4000"/>
                            </p:stCondLst>
                            <p:childTnLst>
                              <p:par>
                                <p:cTn id="79" presetID="10" presetClass="entr" presetSubtype="0"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par>
                          <p:cTn id="82" fill="hold">
                            <p:stCondLst>
                              <p:cond delay="4500"/>
                            </p:stCondLst>
                            <p:childTnLst>
                              <p:par>
                                <p:cTn id="83" presetID="10"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7" grpId="2"/>
      <p:bldP spid="8" grpId="0"/>
      <p:bldP spid="8" grpId="1"/>
      <p:bldP spid="8" grpId="2"/>
      <p:bldP spid="9" grpId="0"/>
      <p:bldP spid="9" grpId="1"/>
      <p:bldP spid="9" grpId="2"/>
      <p:bldP spid="10" grpId="0"/>
      <p:bldP spid="10" grpId="1"/>
      <p:bldP spid="10" grpId="2"/>
      <p:bldP spid="14" grpId="0"/>
      <p:bldP spid="14" grpId="1"/>
      <p:bldP spid="15" grpId="0"/>
      <p:bldP spid="15" grpId="1"/>
      <p:bldP spid="16" grpId="0"/>
      <p:bldP spid="17" grpId="0"/>
      <p:bldP spid="17" grpId="1"/>
      <p:bldP spid="17" grpId="2"/>
      <p:bldP spid="18" grpId="0"/>
      <p:bldP spid="18" grpId="1"/>
      <p:bldP spid="19" grpId="0"/>
      <p:bldP spid="19" grpId="1"/>
      <p:bldP spid="19" grpId="2"/>
      <p:bldP spid="24"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743200"/>
            <a:ext cx="8534400" cy="785750"/>
          </a:xfrm>
        </p:spPr>
        <p:txBody>
          <a:bodyPr/>
          <a:lstStyle/>
          <a:p>
            <a:pPr algn="ctr"/>
            <a:r>
              <a:rPr lang="en-US" dirty="0" smtClean="0"/>
              <a:t>Background/Overview</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10171798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85800"/>
            <a:ext cx="9144000" cy="5791200"/>
          </a:xfrm>
          <a:prstGeom prst="rect">
            <a:avLst/>
          </a:prstGeom>
          <a:solidFill>
            <a:schemeClr val="dk1">
              <a:alpha val="50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348758593"/>
              </p:ext>
            </p:extLst>
          </p:nvPr>
        </p:nvGraphicFramePr>
        <p:xfrm>
          <a:off x="0" y="762000"/>
          <a:ext cx="4347473" cy="5516568"/>
        </p:xfrm>
        <a:graphic>
          <a:graphicData uri="http://schemas.openxmlformats.org/drawingml/2006/table">
            <a:tbl>
              <a:tblPr>
                <a:effectLst>
                  <a:outerShdw blurRad="50800" dist="38100" algn="l" rotWithShape="0">
                    <a:prstClr val="black">
                      <a:alpha val="40000"/>
                    </a:prstClr>
                  </a:outerShdw>
                </a:effectLst>
                <a:tableStyleId>{5C22544A-7EE6-4342-B048-85BDC9FD1C3A}</a:tableStyleId>
              </a:tblPr>
              <a:tblGrid>
                <a:gridCol w="2515246"/>
                <a:gridCol w="1029950"/>
                <a:gridCol w="802277"/>
              </a:tblGrid>
              <a:tr h="153238">
                <a:tc>
                  <a:txBody>
                    <a:bodyPr/>
                    <a:lstStyle/>
                    <a:p>
                      <a:pPr algn="l" fontAlgn="b"/>
                      <a:r>
                        <a:rPr lang="en-US" sz="700" u="none" strike="noStrike" dirty="0">
                          <a:effectLst/>
                        </a:rPr>
                        <a:t>INTERNAL_ID_HASHED</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FIRST_NAME</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LAST_NAME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dirty="0">
                          <a:effectLst/>
                        </a:rPr>
                        <a:t>044AA90CE74E2ED3B6B0B0CFE93F8ED263B73050</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dirty="0">
                          <a:effectLst/>
                        </a:rPr>
                        <a:t>044AA90CE74E2ED3B6B0B0CFE93F8ED263B73050</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dirty="0">
                          <a:effectLst/>
                        </a:rPr>
                        <a:t>X11SDAK3EF86</a:t>
                      </a:r>
                      <a:endParaRPr lang="en-US" sz="700" b="0" i="0" u="none" strike="noStrike" dirty="0">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dirty="0">
                          <a:effectLst/>
                        </a:rPr>
                        <a:t>J11EDAV3E</a:t>
                      </a:r>
                      <a:endParaRPr lang="en-US" sz="700" b="0" i="0" u="none" strike="noStrike" dirty="0">
                        <a:solidFill>
                          <a:srgbClr val="000000"/>
                        </a:solidFill>
                        <a:effectLst/>
                        <a:latin typeface="Calibri"/>
                      </a:endParaRPr>
                    </a:p>
                  </a:txBody>
                  <a:tcPr marL="6286" marR="6286" marT="6286" marB="0" anchor="b"/>
                </a:tc>
              </a:tr>
            </a:tbl>
          </a:graphicData>
        </a:graphic>
      </p:graphicFrame>
      <p:cxnSp>
        <p:nvCxnSpPr>
          <p:cNvPr id="7" name="Straight Arrow Connector 6"/>
          <p:cNvCxnSpPr/>
          <p:nvPr/>
        </p:nvCxnSpPr>
        <p:spPr>
          <a:xfrm flipH="1">
            <a:off x="2057400" y="1219200"/>
            <a:ext cx="3733800" cy="228600"/>
          </a:xfrm>
          <a:prstGeom prst="straightConnector1">
            <a:avLst/>
          </a:prstGeom>
          <a:ln w="22225">
            <a:solidFill>
              <a:srgbClr val="0070C0"/>
            </a:solidFill>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2057400" y="1219200"/>
            <a:ext cx="3733800" cy="838200"/>
          </a:xfrm>
          <a:prstGeom prst="straightConnector1">
            <a:avLst/>
          </a:prstGeom>
          <a:ln w="22225">
            <a:solidFill>
              <a:srgbClr val="0070C0"/>
            </a:solidFill>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867400" y="990600"/>
            <a:ext cx="2552302" cy="369332"/>
          </a:xfrm>
          <a:prstGeom prst="rect">
            <a:avLst/>
          </a:prstGeom>
          <a:noFill/>
        </p:spPr>
        <p:txBody>
          <a:bodyPr wrap="none" rtlCol="0">
            <a:spAutoFit/>
          </a:bodyPr>
          <a:lstStyle/>
          <a:p>
            <a:r>
              <a:rPr lang="en-US" dirty="0" smtClean="0">
                <a:solidFill>
                  <a:srgbClr val="FFFFFF"/>
                </a:solidFill>
              </a:rPr>
              <a:t>INTERNAL_ID is the same</a:t>
            </a:r>
            <a:endParaRPr lang="en-US" dirty="0">
              <a:solidFill>
                <a:srgbClr val="FFFFFF"/>
              </a:solidFill>
            </a:endParaRPr>
          </a:p>
        </p:txBody>
      </p:sp>
      <p:cxnSp>
        <p:nvCxnSpPr>
          <p:cNvPr id="12" name="Straight Arrow Connector 11"/>
          <p:cNvCxnSpPr/>
          <p:nvPr/>
        </p:nvCxnSpPr>
        <p:spPr>
          <a:xfrm flipH="1" flipV="1">
            <a:off x="4572000" y="1447800"/>
            <a:ext cx="1219200" cy="95250"/>
          </a:xfrm>
          <a:prstGeom prst="straightConnector1">
            <a:avLst/>
          </a:prstGeom>
          <a:ln w="22225">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4724400" y="1543050"/>
            <a:ext cx="1066800" cy="514350"/>
          </a:xfrm>
          <a:prstGeom prst="straightConnector1">
            <a:avLst/>
          </a:prstGeom>
          <a:ln w="2222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871000" y="1359932"/>
            <a:ext cx="2033634" cy="369332"/>
          </a:xfrm>
          <a:prstGeom prst="rect">
            <a:avLst/>
          </a:prstGeom>
          <a:noFill/>
        </p:spPr>
        <p:txBody>
          <a:bodyPr wrap="none" rtlCol="0">
            <a:spAutoFit/>
          </a:bodyPr>
          <a:lstStyle/>
          <a:p>
            <a:r>
              <a:rPr lang="en-US" b="1" dirty="0" smtClean="0">
                <a:solidFill>
                  <a:srgbClr val="FF0000"/>
                </a:solidFill>
              </a:rPr>
              <a:t>LAST_NAME is NOT</a:t>
            </a:r>
            <a:endParaRPr lang="en-US" b="1" dirty="0">
              <a:solidFill>
                <a:srgbClr val="FF0000"/>
              </a:solidFill>
            </a:endParaRPr>
          </a:p>
        </p:txBody>
      </p:sp>
      <p:sp>
        <p:nvSpPr>
          <p:cNvPr id="19" name="TextBox 18"/>
          <p:cNvSpPr txBox="1"/>
          <p:nvPr/>
        </p:nvSpPr>
        <p:spPr>
          <a:xfrm>
            <a:off x="5509079" y="3098512"/>
            <a:ext cx="2926442" cy="584775"/>
          </a:xfrm>
          <a:prstGeom prst="rect">
            <a:avLst/>
          </a:prstGeom>
          <a:noFill/>
        </p:spPr>
        <p:txBody>
          <a:bodyPr wrap="none" rtlCol="0">
            <a:spAutoFit/>
          </a:bodyPr>
          <a:lstStyle/>
          <a:p>
            <a:r>
              <a:rPr lang="en-US" sz="3200" dirty="0" smtClean="0">
                <a:solidFill>
                  <a:srgbClr val="FFFF00"/>
                </a:solidFill>
              </a:rPr>
              <a:t>What do we do?</a:t>
            </a:r>
            <a:endParaRPr lang="en-US" sz="3200" dirty="0">
              <a:solidFill>
                <a:srgbClr val="FFFF00"/>
              </a:solidFill>
            </a:endParaRPr>
          </a:p>
        </p:txBody>
      </p:sp>
      <p:sp>
        <p:nvSpPr>
          <p:cNvPr id="20" name="TextBox 19"/>
          <p:cNvSpPr txBox="1"/>
          <p:nvPr/>
        </p:nvSpPr>
        <p:spPr>
          <a:xfrm>
            <a:off x="5257800" y="3690549"/>
            <a:ext cx="3231242" cy="1384995"/>
          </a:xfrm>
          <a:prstGeom prst="rect">
            <a:avLst/>
          </a:prstGeom>
          <a:noFill/>
        </p:spPr>
        <p:txBody>
          <a:bodyPr wrap="square" rtlCol="0">
            <a:spAutoFit/>
          </a:bodyPr>
          <a:lstStyle/>
          <a:p>
            <a:pPr algn="ctr"/>
            <a:r>
              <a:rPr lang="en-US" sz="2800" dirty="0" smtClean="0">
                <a:solidFill>
                  <a:srgbClr val="FFFFFF"/>
                </a:solidFill>
              </a:rPr>
              <a:t>Statistical Log </a:t>
            </a:r>
            <a:r>
              <a:rPr lang="en-US" sz="2800" dirty="0">
                <a:solidFill>
                  <a:srgbClr val="FFFFFF"/>
                </a:solidFill>
              </a:rPr>
              <a:t>A</a:t>
            </a:r>
            <a:r>
              <a:rPr lang="en-US" sz="2800" dirty="0" smtClean="0">
                <a:solidFill>
                  <a:srgbClr val="FFFFFF"/>
                </a:solidFill>
              </a:rPr>
              <a:t>nalysis and Reduction</a:t>
            </a:r>
            <a:endParaRPr lang="en-US" sz="2800" dirty="0">
              <a:solidFill>
                <a:srgbClr val="FFFFFF"/>
              </a:solidFill>
            </a:endParaRPr>
          </a:p>
        </p:txBody>
      </p:sp>
      <p:sp>
        <p:nvSpPr>
          <p:cNvPr id="21" name="TextBox 20"/>
          <p:cNvSpPr txBox="1"/>
          <p:nvPr/>
        </p:nvSpPr>
        <p:spPr>
          <a:xfrm>
            <a:off x="4724400" y="5181600"/>
            <a:ext cx="2895600" cy="923330"/>
          </a:xfrm>
          <a:prstGeom prst="rect">
            <a:avLst/>
          </a:prstGeom>
          <a:noFill/>
        </p:spPr>
        <p:txBody>
          <a:bodyPr wrap="square" rtlCol="0">
            <a:spAutoFit/>
          </a:bodyPr>
          <a:lstStyle/>
          <a:p>
            <a:pPr algn="ctr"/>
            <a:r>
              <a:rPr lang="en-US" i="1" dirty="0" smtClean="0">
                <a:solidFill>
                  <a:srgbClr val="FFFFFF"/>
                </a:solidFill>
              </a:rPr>
              <a:t>We dynamically build a new “virtual” record made up of “most likely” demographics </a:t>
            </a:r>
            <a:endParaRPr lang="en-US" i="1" dirty="0">
              <a:solidFill>
                <a:srgbClr val="FFFFFF"/>
              </a:solidFill>
            </a:endParaRPr>
          </a:p>
        </p:txBody>
      </p:sp>
      <p:sp>
        <p:nvSpPr>
          <p:cNvPr id="13" name="TextBox 12"/>
          <p:cNvSpPr txBox="1"/>
          <p:nvPr/>
        </p:nvSpPr>
        <p:spPr>
          <a:xfrm>
            <a:off x="5181600" y="1847671"/>
            <a:ext cx="3667422" cy="1200329"/>
          </a:xfrm>
          <a:prstGeom prst="rect">
            <a:avLst/>
          </a:prstGeom>
          <a:noFill/>
        </p:spPr>
        <p:txBody>
          <a:bodyPr wrap="square" rtlCol="0">
            <a:spAutoFit/>
          </a:bodyPr>
          <a:lstStyle/>
          <a:p>
            <a:r>
              <a:rPr lang="en-US" dirty="0" smtClean="0">
                <a:solidFill>
                  <a:srgbClr val="FFFFFF"/>
                </a:solidFill>
              </a:rPr>
              <a:t>Many agencies DO NOT have an Index of unique individuals. There can be many representations of that individual.</a:t>
            </a:r>
            <a:endParaRPr lang="en-US" dirty="0">
              <a:solidFill>
                <a:srgbClr val="FFFFFF"/>
              </a:solidFill>
            </a:endParaRPr>
          </a:p>
        </p:txBody>
      </p:sp>
      <p:sp>
        <p:nvSpPr>
          <p:cNvPr id="2" name="Rectangle 1"/>
          <p:cNvSpPr/>
          <p:nvPr/>
        </p:nvSpPr>
        <p:spPr>
          <a:xfrm>
            <a:off x="76200" y="152400"/>
            <a:ext cx="8991600" cy="461665"/>
          </a:xfrm>
          <a:prstGeom prst="rect">
            <a:avLst/>
          </a:prstGeom>
        </p:spPr>
        <p:txBody>
          <a:bodyPr wrap="square">
            <a:spAutoFit/>
          </a:bodyPr>
          <a:lstStyle/>
          <a:p>
            <a:r>
              <a:rPr lang="en-US" sz="2400" dirty="0">
                <a:latin typeface="Gill Sans MT" pitchFamily="34" charset="0"/>
              </a:rPr>
              <a:t>Cleaned and Encoded Matching Data (Internal ID, First and Last Name)</a:t>
            </a:r>
          </a:p>
        </p:txBody>
      </p:sp>
    </p:spTree>
    <p:extLst>
      <p:ext uri="{BB962C8B-B14F-4D97-AF65-F5344CB8AC3E}">
        <p14:creationId xmlns:p14="http://schemas.microsoft.com/office/powerpoint/2010/main" val="328295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30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
                            </p:stCondLst>
                            <p:childTnLst>
                              <p:par>
                                <p:cTn id="40" presetID="10" presetClass="entr" presetSubtype="0" fill="hold" grpId="0" nodeType="afterEffect">
                                  <p:stCondLst>
                                    <p:cond delay="2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3000"/>
                            </p:stCondLst>
                            <p:childTnLst>
                              <p:par>
                                <p:cTn id="44" presetID="10" presetClass="entr" presetSubtype="0" fill="hold" grpId="0" nodeType="afterEffect">
                                  <p:stCondLst>
                                    <p:cond delay="30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00" cap="none" dirty="0"/>
              <a:t>Probabilistic Linkage Process (Creating a Linking Directory</a:t>
            </a:r>
            <a:r>
              <a:rPr lang="en-US" sz="2600" cap="none" dirty="0" smtClean="0"/>
              <a:t>)</a:t>
            </a:r>
            <a:endParaRPr lang="en-US" sz="2600" cap="none" dirty="0"/>
          </a:p>
        </p:txBody>
      </p:sp>
      <p:sp>
        <p:nvSpPr>
          <p:cNvPr id="5" name="Rectangle 4"/>
          <p:cNvSpPr/>
          <p:nvPr/>
        </p:nvSpPr>
        <p:spPr>
          <a:xfrm>
            <a:off x="685800" y="9906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Blocking</a:t>
            </a:r>
            <a:endParaRPr lang="en-US" sz="1400" dirty="0">
              <a:solidFill>
                <a:srgbClr val="FFFFFF"/>
              </a:solidFill>
            </a:endParaRPr>
          </a:p>
        </p:txBody>
      </p:sp>
      <p:sp>
        <p:nvSpPr>
          <p:cNvPr id="6" name="Rectangle 5"/>
          <p:cNvSpPr/>
          <p:nvPr/>
        </p:nvSpPr>
        <p:spPr>
          <a:xfrm>
            <a:off x="685800" y="207645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m and u Parameter Calculation</a:t>
            </a:r>
            <a:endParaRPr lang="en-US" sz="1400" dirty="0">
              <a:solidFill>
                <a:srgbClr val="FFFFFF"/>
              </a:solidFill>
            </a:endParaRPr>
          </a:p>
        </p:txBody>
      </p:sp>
      <p:sp>
        <p:nvSpPr>
          <p:cNvPr id="7" name="Rectangle 6"/>
          <p:cNvSpPr/>
          <p:nvPr/>
        </p:nvSpPr>
        <p:spPr>
          <a:xfrm>
            <a:off x="685800" y="31623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Matching-Column Weight Calculations</a:t>
            </a:r>
            <a:endParaRPr lang="en-US" sz="1400" dirty="0">
              <a:solidFill>
                <a:srgbClr val="FFFFFF"/>
              </a:solidFill>
            </a:endParaRPr>
          </a:p>
        </p:txBody>
      </p:sp>
      <p:sp>
        <p:nvSpPr>
          <p:cNvPr id="8" name="Rectangle 7"/>
          <p:cNvSpPr/>
          <p:nvPr/>
        </p:nvSpPr>
        <p:spPr>
          <a:xfrm>
            <a:off x="685800" y="424815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Match Scoring</a:t>
            </a:r>
            <a:endParaRPr lang="en-US" sz="1400" dirty="0">
              <a:solidFill>
                <a:srgbClr val="FFFFFF"/>
              </a:solidFill>
            </a:endParaRPr>
          </a:p>
        </p:txBody>
      </p:sp>
      <p:sp>
        <p:nvSpPr>
          <p:cNvPr id="9" name="Rectangle 8"/>
          <p:cNvSpPr/>
          <p:nvPr/>
        </p:nvSpPr>
        <p:spPr>
          <a:xfrm>
            <a:off x="685800" y="53340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Linkage Determination</a:t>
            </a:r>
          </a:p>
          <a:p>
            <a:pPr algn="ctr"/>
            <a:r>
              <a:rPr lang="en-US" sz="1400" dirty="0" smtClean="0">
                <a:solidFill>
                  <a:srgbClr val="FFFFFF"/>
                </a:solidFill>
              </a:rPr>
              <a:t>and addition to</a:t>
            </a:r>
            <a:br>
              <a:rPr lang="en-US" sz="1400" dirty="0" smtClean="0">
                <a:solidFill>
                  <a:srgbClr val="FFFFFF"/>
                </a:solidFill>
              </a:rPr>
            </a:br>
            <a:r>
              <a:rPr lang="en-US" sz="1400" dirty="0" smtClean="0">
                <a:solidFill>
                  <a:srgbClr val="FFFFFF"/>
                </a:solidFill>
              </a:rPr>
              <a:t>Linking Directory</a:t>
            </a:r>
            <a:endParaRPr lang="en-US" sz="1400" dirty="0">
              <a:solidFill>
                <a:srgbClr val="FFFFFF"/>
              </a:solidFill>
            </a:endParaRPr>
          </a:p>
        </p:txBody>
      </p:sp>
      <p:sp>
        <p:nvSpPr>
          <p:cNvPr id="11" name="Rectangle 10"/>
          <p:cNvSpPr/>
          <p:nvPr/>
        </p:nvSpPr>
        <p:spPr>
          <a:xfrm>
            <a:off x="304800" y="579327"/>
            <a:ext cx="6858000" cy="307777"/>
          </a:xfrm>
          <a:prstGeom prst="rect">
            <a:avLst/>
          </a:prstGeom>
        </p:spPr>
        <p:txBody>
          <a:bodyPr wrap="square">
            <a:spAutoFit/>
          </a:bodyPr>
          <a:lstStyle/>
          <a:p>
            <a:r>
              <a:rPr lang="en-US" sz="1400" b="1" dirty="0" smtClean="0"/>
              <a:t>(After we have a unique person index for each agency dataset)</a:t>
            </a:r>
            <a:endParaRPr lang="en-US" sz="1400" b="1" dirty="0"/>
          </a:p>
        </p:txBody>
      </p:sp>
      <p:sp>
        <p:nvSpPr>
          <p:cNvPr id="12" name="Rectangle 11"/>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solidFill>
                  <a:srgbClr val="FFFFFF"/>
                </a:solidFill>
              </a:rPr>
              <a:t>Matching a 10,000 record set against a 1,000,000 record set = 10 BILLION possible combinations to  analyze! </a:t>
            </a:r>
          </a:p>
          <a:p>
            <a:pPr marL="285750" indent="-285750">
              <a:buFont typeface="Arial" pitchFamily="34" charset="0"/>
              <a:buChar char="•"/>
            </a:pPr>
            <a:r>
              <a:rPr lang="en-US" sz="2100" dirty="0" smtClean="0">
                <a:solidFill>
                  <a:srgbClr val="000000">
                    <a:lumMod val="95000"/>
                    <a:lumOff val="5000"/>
                  </a:srgbClr>
                </a:solidFill>
              </a:rPr>
              <a:t>It will take many hours/days</a:t>
            </a:r>
          </a:p>
          <a:p>
            <a:pPr marL="285750" indent="-285750">
              <a:buFont typeface="Arial" pitchFamily="34" charset="0"/>
              <a:buChar char="•"/>
            </a:pPr>
            <a:r>
              <a:rPr lang="en-US" sz="2100" dirty="0" smtClean="0">
                <a:solidFill>
                  <a:srgbClr val="FFFFFF"/>
                </a:solidFill>
              </a:rPr>
              <a:t>However, we know there can only be at most 10,000 -- Big waste of time and resources</a:t>
            </a:r>
          </a:p>
          <a:p>
            <a:pPr marL="285750" indent="-285750">
              <a:buFont typeface="Arial" pitchFamily="34" charset="0"/>
              <a:buChar char="•"/>
            </a:pPr>
            <a:r>
              <a:rPr lang="en-US" sz="2100" dirty="0" smtClean="0">
                <a:solidFill>
                  <a:srgbClr val="000000">
                    <a:lumMod val="95000"/>
                    <a:lumOff val="5000"/>
                  </a:srgbClr>
                </a:solidFill>
              </a:rPr>
              <a:t>Instead, we block, aka “pre-match”, on differing criteria, like last name, birth month, etc.. This usually cuts down possible combinations into the 10k-100k range – much better!</a:t>
            </a:r>
          </a:p>
          <a:p>
            <a:pPr marL="285750" indent="-285750">
              <a:buFont typeface="Arial" pitchFamily="34" charset="0"/>
              <a:buChar char="•"/>
            </a:pPr>
            <a:r>
              <a:rPr lang="en-US" sz="2100" dirty="0" smtClean="0">
                <a:solidFill>
                  <a:srgbClr val="FFFFFF"/>
                </a:solidFill>
              </a:rPr>
              <a:t>We block on many different criteria combinations in case one blocking scheme misses a match (e.g. because of misspellings) </a:t>
            </a:r>
            <a:endParaRPr lang="en-US" sz="2100" dirty="0">
              <a:solidFill>
                <a:srgbClr val="FFFFFF"/>
              </a:solidFill>
            </a:endParaRPr>
          </a:p>
        </p:txBody>
      </p:sp>
      <p:sp>
        <p:nvSpPr>
          <p:cNvPr id="14" name="Rectangle 13"/>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endParaRPr lang="en-US" sz="2100" dirty="0">
              <a:solidFill>
                <a:srgbClr val="FFFFFF"/>
              </a:solidFill>
            </a:endParaRPr>
          </a:p>
          <a:p>
            <a:pPr marL="285750" indent="-285750">
              <a:buFont typeface="Arial" pitchFamily="34" charset="0"/>
              <a:buChar char="•"/>
            </a:pPr>
            <a:endParaRPr lang="en-US" sz="2100" dirty="0" smtClean="0">
              <a:solidFill>
                <a:srgbClr val="FFFFFF"/>
              </a:solidFill>
            </a:endParaRPr>
          </a:p>
          <a:p>
            <a:pPr marL="285750" indent="-285750">
              <a:buFont typeface="Arial" pitchFamily="34" charset="0"/>
              <a:buChar char="•"/>
            </a:pPr>
            <a:r>
              <a:rPr lang="en-US" sz="2100" dirty="0" smtClean="0">
                <a:solidFill>
                  <a:srgbClr val="FFFFFF"/>
                </a:solidFill>
              </a:rPr>
              <a:t>The </a:t>
            </a:r>
            <a:r>
              <a:rPr lang="en-US" sz="2100" dirty="0">
                <a:solidFill>
                  <a:srgbClr val="FFFFFF"/>
                </a:solidFill>
              </a:rPr>
              <a:t>m probability (quality) </a:t>
            </a:r>
            <a:r>
              <a:rPr lang="en-US" sz="2100" dirty="0" smtClean="0">
                <a:solidFill>
                  <a:srgbClr val="FFFFFF"/>
                </a:solidFill>
              </a:rPr>
              <a:t>-- if </a:t>
            </a:r>
            <a:r>
              <a:rPr lang="en-US" sz="2100" dirty="0">
                <a:solidFill>
                  <a:srgbClr val="FFFFFF"/>
                </a:solidFill>
              </a:rPr>
              <a:t>we have two records that we know match, then all of the paired field values should, in a perfect world, match. If some of the fields don’t match, then we have some degree of quality/reliability problem with those fields</a:t>
            </a:r>
            <a:r>
              <a:rPr lang="en-US" sz="2100" dirty="0" smtClean="0">
                <a:solidFill>
                  <a:srgbClr val="FFFFFF"/>
                </a:solidFill>
              </a:rPr>
              <a:t>.</a:t>
            </a:r>
          </a:p>
          <a:p>
            <a:pPr marL="285750" indent="-285750">
              <a:buFont typeface="Arial" pitchFamily="34" charset="0"/>
              <a:buChar char="•"/>
            </a:pPr>
            <a:r>
              <a:rPr lang="en-US" sz="2100" dirty="0">
                <a:solidFill>
                  <a:srgbClr val="000000">
                    <a:lumMod val="95000"/>
                    <a:lumOff val="5000"/>
                  </a:srgbClr>
                </a:solidFill>
              </a:rPr>
              <a:t>The u probability (commonness) </a:t>
            </a:r>
            <a:r>
              <a:rPr lang="en-US" sz="2100" dirty="0" smtClean="0">
                <a:solidFill>
                  <a:srgbClr val="000000">
                    <a:lumMod val="95000"/>
                    <a:lumOff val="5000"/>
                  </a:srgbClr>
                </a:solidFill>
              </a:rPr>
              <a:t>-- if </a:t>
            </a:r>
            <a:r>
              <a:rPr lang="en-US" sz="2100" dirty="0">
                <a:solidFill>
                  <a:srgbClr val="000000">
                    <a:lumMod val="95000"/>
                    <a:lumOff val="5000"/>
                  </a:srgbClr>
                </a:solidFill>
              </a:rPr>
              <a:t>we have two records that we know don’t match, how likely is it that the values in a particular field pairing (e.g. “City”) will match anyway (because of the relative commonness of the values)?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066800"/>
            <a:ext cx="2724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83833"/>
            <a:ext cx="27241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3581400" y="100457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solidFill>
                  <a:srgbClr val="FFFFFF"/>
                </a:solidFill>
              </a:rPr>
              <a:t>Matching, Weighting and Scoring</a:t>
            </a:r>
          </a:p>
          <a:p>
            <a:pPr marL="742950" lvl="1" indent="-285750">
              <a:buFont typeface="Arial" pitchFamily="34" charset="0"/>
              <a:buChar char="•"/>
            </a:pPr>
            <a:r>
              <a:rPr lang="en-US" sz="2100" dirty="0" smtClean="0">
                <a:solidFill>
                  <a:srgbClr val="000000">
                    <a:lumMod val="95000"/>
                    <a:lumOff val="5000"/>
                  </a:srgbClr>
                </a:solidFill>
              </a:rPr>
              <a:t>Weights for matches and non-matches are applied, and scores are summed</a:t>
            </a:r>
            <a:endParaRPr lang="en-US" sz="2100" dirty="0">
              <a:solidFill>
                <a:srgbClr val="000000">
                  <a:lumMod val="95000"/>
                  <a:lumOff val="5000"/>
                </a:srgbClr>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1329860491"/>
              </p:ext>
            </p:extLst>
          </p:nvPr>
        </p:nvGraphicFramePr>
        <p:xfrm>
          <a:off x="3777743" y="2133600"/>
          <a:ext cx="4800593" cy="3733800"/>
        </p:xfrm>
        <a:graphic>
          <a:graphicData uri="http://schemas.openxmlformats.org/drawingml/2006/table">
            <a:tbl>
              <a:tblPr>
                <a:tableStyleId>{5C22544A-7EE6-4342-B048-85BDC9FD1C3A}</a:tableStyleId>
              </a:tblPr>
              <a:tblGrid>
                <a:gridCol w="782893"/>
                <a:gridCol w="714068"/>
                <a:gridCol w="412954"/>
                <a:gridCol w="412954"/>
                <a:gridCol w="412954"/>
                <a:gridCol w="412954"/>
                <a:gridCol w="412954"/>
                <a:gridCol w="412954"/>
                <a:gridCol w="412954"/>
                <a:gridCol w="412954"/>
              </a:tblGrid>
              <a:tr h="190500">
                <a:tc>
                  <a:txBody>
                    <a:bodyPr/>
                    <a:lstStyle/>
                    <a:p>
                      <a:pPr algn="l" fontAlgn="b"/>
                      <a:r>
                        <a:rPr lang="en-US" sz="800" u="none" strike="noStrike" dirty="0">
                          <a:effectLst/>
                        </a:rPr>
                        <a:t>DS_1_UNQ_ID</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DS_2_UNQ_ID</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LN_MATCH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FN_MATCH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BD_MATCH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BM_MATCH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BY_MATCH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G_MATCH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F_MATCH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SCORE</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4688B2133F14C8199823C840337215AB3D3B29E9</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2E56D712A3D067F72AC8F55369955C07AD9883A7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0</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010CE606E5377BE06E5A8CAFB744469FC8AD294B</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2F71159DC11FF41501CA566BB09226FDA33176EF</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-2.63347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8.184482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23F83BEFE63B2CD834F9321CC101775CA45ADE68</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0567FD2B0C73D17B0BF6557760B7D25A6C989C6B</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89B297C9C6B6B0A08B624E93B66CA72A0D66FF2E</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15E8F1EF7836B73B217EF9D15F20A3571E033324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17.34871</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020CE2F16598957659AE2A7D3B49D1638693422C</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1C42EB0E1FBA6D06F47C4A0D7D5EA6C89CC21B5B</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2.083825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19.81521</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86EE156D74C29DF4DDAC621F86CC9E0BC8CA0BD6</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0DED671A93276C5BCEBC0BCBB915159320365B33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DD3DFB0CDEDD9F076DCB613AC81BC0EB0A1266ED</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0D55B49A56B0F8FA9A9C5140400C564B4E2AB9E7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17.34871</a:t>
                      </a:r>
                      <a:endParaRPr lang="en-US" sz="800" b="0" i="0" u="none" strike="noStrike" dirty="0">
                        <a:solidFill>
                          <a:srgbClr val="000000"/>
                        </a:solidFill>
                        <a:effectLst/>
                        <a:latin typeface="Calibri"/>
                      </a:endParaRPr>
                    </a:p>
                  </a:txBody>
                  <a:tcPr marL="9525" marR="9525" marT="9525" marB="0" anchor="b"/>
                </a:tc>
              </a:tr>
            </a:tbl>
          </a:graphicData>
        </a:graphic>
      </p:graphicFrame>
      <p:sp>
        <p:nvSpPr>
          <p:cNvPr id="22" name="Rectangle 21"/>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solidFill>
                  <a:srgbClr val="FFFFFF"/>
                </a:solidFill>
              </a:rPr>
              <a:t>Linkage Determination – A Cutoff score needs to be set for each blocked comparison, below which a link is not accepted as a real “link”</a:t>
            </a:r>
          </a:p>
          <a:p>
            <a:pPr marL="285750" indent="-285750">
              <a:buFont typeface="Arial" pitchFamily="34" charset="0"/>
              <a:buChar char="•"/>
            </a:pPr>
            <a:r>
              <a:rPr lang="en-US" sz="2100" dirty="0" smtClean="0">
                <a:solidFill>
                  <a:srgbClr val="000000">
                    <a:lumMod val="95000"/>
                    <a:lumOff val="5000"/>
                  </a:srgbClr>
                </a:solidFill>
              </a:rPr>
              <a:t>The best method of establishing this cutoff is for the system operator to work with a content-area expert to determine the peculiarities of data for that content-area</a:t>
            </a:r>
          </a:p>
          <a:p>
            <a:pPr marL="285750" indent="-285750">
              <a:buFont typeface="Arial" pitchFamily="34" charset="0"/>
              <a:buChar char="•"/>
            </a:pPr>
            <a:r>
              <a:rPr lang="en-US" sz="2100" dirty="0" smtClean="0">
                <a:solidFill>
                  <a:srgbClr val="FFFFFF"/>
                </a:solidFill>
              </a:rPr>
              <a:t>In some data sets in may be very unlikely that a birthdate was entered incorrectly, while in another, it may happen very regularly – a computer can not </a:t>
            </a:r>
            <a:r>
              <a:rPr lang="en-US" sz="2100" dirty="0">
                <a:solidFill>
                  <a:srgbClr val="FFFFFF"/>
                </a:solidFill>
              </a:rPr>
              <a:t>a</a:t>
            </a:r>
            <a:r>
              <a:rPr lang="en-US" sz="2100" dirty="0" smtClean="0">
                <a:solidFill>
                  <a:srgbClr val="FFFFFF"/>
                </a:solidFill>
              </a:rPr>
              <a:t>utomatically know this</a:t>
            </a:r>
          </a:p>
          <a:p>
            <a:pPr marL="285750" indent="-285750">
              <a:buFont typeface="Arial" pitchFamily="34" charset="0"/>
              <a:buChar char="•"/>
            </a:pPr>
            <a:r>
              <a:rPr lang="en-US" sz="2100" dirty="0" smtClean="0">
                <a:solidFill>
                  <a:srgbClr val="000000">
                    <a:lumMod val="95000"/>
                    <a:lumOff val="5000"/>
                  </a:srgbClr>
                </a:solidFill>
              </a:rPr>
              <a:t>Once these cutoffs are set, they don’t need to be changed unless something drastic occurs to change the nature of the dataset</a:t>
            </a:r>
          </a:p>
        </p:txBody>
      </p:sp>
    </p:spTree>
    <p:extLst>
      <p:ext uri="{BB962C8B-B14F-4D97-AF65-F5344CB8AC3E}">
        <p14:creationId xmlns:p14="http://schemas.microsoft.com/office/powerpoint/2010/main" val="35274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mph" presetSubtype="2" fill="hold" nodeType="withEffect">
                                  <p:stCondLst>
                                    <p:cond delay="0"/>
                                  </p:stCondLst>
                                  <p:childTnLst>
                                    <p:animClr clrSpc="rgb" dir="cw">
                                      <p:cBhvr>
                                        <p:cTn id="9" dur="2000" fill="hold"/>
                                        <p:tgtEl>
                                          <p:spTgt spid="5"/>
                                        </p:tgtEl>
                                        <p:attrNameLst>
                                          <p:attrName>fillcolor</p:attrName>
                                        </p:attrNameLst>
                                      </p:cBhvr>
                                      <p:to>
                                        <a:schemeClr val="accent2"/>
                                      </p:to>
                                    </p:animClr>
                                    <p:set>
                                      <p:cBhvr>
                                        <p:cTn id="10" dur="2000" fill="hold"/>
                                        <p:tgtEl>
                                          <p:spTgt spid="5"/>
                                        </p:tgtEl>
                                        <p:attrNameLst>
                                          <p:attrName>fill.type</p:attrName>
                                        </p:attrNameLst>
                                      </p:cBhvr>
                                      <p:to>
                                        <p:strVal val="solid"/>
                                      </p:to>
                                    </p:set>
                                    <p:set>
                                      <p:cBhvr>
                                        <p:cTn id="11" dur="2000" fill="hold"/>
                                        <p:tgtEl>
                                          <p:spTgt spid="5"/>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mph" presetSubtype="2" fill="hold" nodeType="withEffect">
                                  <p:stCondLst>
                                    <p:cond delay="0"/>
                                  </p:stCondLst>
                                  <p:childTnLst>
                                    <p:animClr clrSpc="rgb" dir="cw">
                                      <p:cBhvr>
                                        <p:cTn id="17" dur="500" fill="hold"/>
                                        <p:tgtEl>
                                          <p:spTgt spid="5"/>
                                        </p:tgtEl>
                                        <p:attrNameLst>
                                          <p:attrName>fillcolor</p:attrName>
                                        </p:attrNameLst>
                                      </p:cBhvr>
                                      <p:to>
                                        <a:schemeClr val="accent1"/>
                                      </p:to>
                                    </p:animClr>
                                    <p:set>
                                      <p:cBhvr>
                                        <p:cTn id="18" dur="500" fill="hold"/>
                                        <p:tgtEl>
                                          <p:spTgt spid="5"/>
                                        </p:tgtEl>
                                        <p:attrNameLst>
                                          <p:attrName>fill.type</p:attrName>
                                        </p:attrNameLst>
                                      </p:cBhvr>
                                      <p:to>
                                        <p:strVal val="solid"/>
                                      </p:to>
                                    </p:set>
                                    <p:set>
                                      <p:cBhvr>
                                        <p:cTn id="19" dur="5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6"/>
                                        </p:tgtEl>
                                        <p:attrNameLst>
                                          <p:attrName>fillcolor</p:attrName>
                                        </p:attrNameLst>
                                      </p:cBhvr>
                                      <p:to>
                                        <a:schemeClr val="accent2"/>
                                      </p:to>
                                    </p:animClr>
                                    <p:set>
                                      <p:cBhvr>
                                        <p:cTn id="22" dur="2000" fill="hold"/>
                                        <p:tgtEl>
                                          <p:spTgt spid="6"/>
                                        </p:tgtEl>
                                        <p:attrNameLst>
                                          <p:attrName>fill.type</p:attrName>
                                        </p:attrNameLst>
                                      </p:cBhvr>
                                      <p:to>
                                        <p:strVal val="solid"/>
                                      </p:to>
                                    </p:set>
                                    <p:set>
                                      <p:cBhvr>
                                        <p:cTn id="23" dur="2000" fill="hold"/>
                                        <p:tgtEl>
                                          <p:spTgt spid="6"/>
                                        </p:tgtEl>
                                        <p:attrNameLst>
                                          <p:attrName>fill.on</p:attrName>
                                        </p:attrNameLst>
                                      </p:cBhvr>
                                      <p:to>
                                        <p:strVal val="true"/>
                                      </p:to>
                                    </p:set>
                                  </p:childTnLst>
                                </p:cTn>
                              </p:par>
                              <p:par>
                                <p:cTn id="24" presetID="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mph" presetSubtype="2" fill="hold" nodeType="withEffect">
                                  <p:stCondLst>
                                    <p:cond delay="0"/>
                                  </p:stCondLst>
                                  <p:childTnLst>
                                    <p:animClr clrSpc="rgb" dir="cw">
                                      <p:cBhvr>
                                        <p:cTn id="33" dur="500" fill="hold"/>
                                        <p:tgtEl>
                                          <p:spTgt spid="6"/>
                                        </p:tgtEl>
                                        <p:attrNameLst>
                                          <p:attrName>fillcolor</p:attrName>
                                        </p:attrNameLst>
                                      </p:cBhvr>
                                      <p:to>
                                        <a:schemeClr val="accent1"/>
                                      </p:to>
                                    </p:animClr>
                                    <p:set>
                                      <p:cBhvr>
                                        <p:cTn id="34" dur="500" fill="hold"/>
                                        <p:tgtEl>
                                          <p:spTgt spid="6"/>
                                        </p:tgtEl>
                                        <p:attrNameLst>
                                          <p:attrName>fill.type</p:attrName>
                                        </p:attrNameLst>
                                      </p:cBhvr>
                                      <p:to>
                                        <p:strVal val="solid"/>
                                      </p:to>
                                    </p:set>
                                    <p:set>
                                      <p:cBhvr>
                                        <p:cTn id="35" dur="500" fill="hold"/>
                                        <p:tgtEl>
                                          <p:spTgt spid="6"/>
                                        </p:tgtEl>
                                        <p:attrNameLst>
                                          <p:attrName>fill.on</p:attrName>
                                        </p:attrNameLst>
                                      </p:cBhvr>
                                      <p:to>
                                        <p:strVal val="true"/>
                                      </p:to>
                                    </p:set>
                                  </p:childTnLst>
                                </p:cTn>
                              </p:par>
                              <p:par>
                                <p:cTn id="36" presetID="1"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mph" presetSubtype="2" fill="hold" nodeType="withEffect">
                                  <p:stCondLst>
                                    <p:cond delay="0"/>
                                  </p:stCondLst>
                                  <p:childTnLst>
                                    <p:animClr clrSpc="rgb" dir="cw">
                                      <p:cBhvr>
                                        <p:cTn id="39" dur="2000" fill="hold"/>
                                        <p:tgtEl>
                                          <p:spTgt spid="7"/>
                                        </p:tgtEl>
                                        <p:attrNameLst>
                                          <p:attrName>fillcolor</p:attrName>
                                        </p:attrNameLst>
                                      </p:cBhvr>
                                      <p:to>
                                        <a:schemeClr val="accent2"/>
                                      </p:to>
                                    </p:animClr>
                                    <p:set>
                                      <p:cBhvr>
                                        <p:cTn id="40" dur="2000" fill="hold"/>
                                        <p:tgtEl>
                                          <p:spTgt spid="7"/>
                                        </p:tgtEl>
                                        <p:attrNameLst>
                                          <p:attrName>fill.type</p:attrName>
                                        </p:attrNameLst>
                                      </p:cBhvr>
                                      <p:to>
                                        <p:strVal val="solid"/>
                                      </p:to>
                                    </p:set>
                                    <p:set>
                                      <p:cBhvr>
                                        <p:cTn id="41" dur="2000" fill="hold"/>
                                        <p:tgtEl>
                                          <p:spTgt spid="7"/>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2000" fill="hold"/>
                                        <p:tgtEl>
                                          <p:spTgt spid="8"/>
                                        </p:tgtEl>
                                        <p:attrNameLst>
                                          <p:attrName>fillcolor</p:attrName>
                                        </p:attrNameLst>
                                      </p:cBhvr>
                                      <p:to>
                                        <a:schemeClr val="accent2"/>
                                      </p:to>
                                    </p:animClr>
                                    <p:set>
                                      <p:cBhvr>
                                        <p:cTn id="44" dur="2000" fill="hold"/>
                                        <p:tgtEl>
                                          <p:spTgt spid="8"/>
                                        </p:tgtEl>
                                        <p:attrNameLst>
                                          <p:attrName>fill.type</p:attrName>
                                        </p:attrNameLst>
                                      </p:cBhvr>
                                      <p:to>
                                        <p:strVal val="solid"/>
                                      </p:to>
                                    </p:set>
                                    <p:set>
                                      <p:cBhvr>
                                        <p:cTn id="45" dur="2000" fill="hold"/>
                                        <p:tgtEl>
                                          <p:spTgt spid="8"/>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 presetClass="emph" presetSubtype="2" fill="hold" nodeType="withEffect">
                                  <p:stCondLst>
                                    <p:cond delay="0"/>
                                  </p:stCondLst>
                                  <p:childTnLst>
                                    <p:animClr clrSpc="rgb" dir="cw">
                                      <p:cBhvr>
                                        <p:cTn id="52" dur="2000" fill="hold"/>
                                        <p:tgtEl>
                                          <p:spTgt spid="9"/>
                                        </p:tgtEl>
                                        <p:attrNameLst>
                                          <p:attrName>fillcolor</p:attrName>
                                        </p:attrNameLst>
                                      </p:cBhvr>
                                      <p:to>
                                        <a:schemeClr val="accent2"/>
                                      </p:to>
                                    </p:animClr>
                                    <p:set>
                                      <p:cBhvr>
                                        <p:cTn id="53" dur="2000" fill="hold"/>
                                        <p:tgtEl>
                                          <p:spTgt spid="9"/>
                                        </p:tgtEl>
                                        <p:attrNameLst>
                                          <p:attrName>fill.type</p:attrName>
                                        </p:attrNameLst>
                                      </p:cBhvr>
                                      <p:to>
                                        <p:strVal val="solid"/>
                                      </p:to>
                                    </p:set>
                                    <p:set>
                                      <p:cBhvr>
                                        <p:cTn id="54" dur="2000" fill="hold"/>
                                        <p:tgtEl>
                                          <p:spTgt spid="9"/>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7"/>
                                        </p:tgtEl>
                                        <p:attrNameLst>
                                          <p:attrName>fillcolor</p:attrName>
                                        </p:attrNameLst>
                                      </p:cBhvr>
                                      <p:to>
                                        <a:schemeClr val="accent1"/>
                                      </p:to>
                                    </p:animClr>
                                    <p:set>
                                      <p:cBhvr>
                                        <p:cTn id="57" dur="500" fill="hold"/>
                                        <p:tgtEl>
                                          <p:spTgt spid="7"/>
                                        </p:tgtEl>
                                        <p:attrNameLst>
                                          <p:attrName>fill.type</p:attrName>
                                        </p:attrNameLst>
                                      </p:cBhvr>
                                      <p:to>
                                        <p:strVal val="solid"/>
                                      </p:to>
                                    </p:set>
                                    <p:set>
                                      <p:cBhvr>
                                        <p:cTn id="58" dur="500" fill="hold"/>
                                        <p:tgtEl>
                                          <p:spTgt spid="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8"/>
                                        </p:tgtEl>
                                        <p:attrNameLst>
                                          <p:attrName>fillcolor</p:attrName>
                                        </p:attrNameLst>
                                      </p:cBhvr>
                                      <p:to>
                                        <a:schemeClr val="accent1"/>
                                      </p:to>
                                    </p:animClr>
                                    <p:set>
                                      <p:cBhvr>
                                        <p:cTn id="61" dur="500" fill="hold"/>
                                        <p:tgtEl>
                                          <p:spTgt spid="8"/>
                                        </p:tgtEl>
                                        <p:attrNameLst>
                                          <p:attrName>fill.type</p:attrName>
                                        </p:attrNameLst>
                                      </p:cBhvr>
                                      <p:to>
                                        <p:strVal val="solid"/>
                                      </p:to>
                                    </p:set>
                                    <p:set>
                                      <p:cBhvr>
                                        <p:cTn id="62"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6200" y="963304"/>
            <a:ext cx="8991600" cy="5410200"/>
          </a:xfrm>
          <a:prstGeom prst="rect">
            <a:avLst/>
          </a:prstGeom>
          <a:solidFill>
            <a:schemeClr val="dk1">
              <a:alpha val="50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cap="none" dirty="0" smtClean="0">
                <a:latin typeface="Gill Sans MT" pitchFamily="34" charset="0"/>
              </a:rPr>
              <a:t>Data Partner Intake Process</a:t>
            </a:r>
            <a:endParaRPr lang="en-US" b="1" cap="none"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Gill Sans MT" pitchFamily="34" charset="0"/>
            </a:endParaRPr>
          </a:p>
        </p:txBody>
      </p:sp>
      <p:sp>
        <p:nvSpPr>
          <p:cNvPr id="5" name="Cloud 4"/>
          <p:cNvSpPr/>
          <p:nvPr/>
        </p:nvSpPr>
        <p:spPr>
          <a:xfrm>
            <a:off x="304800" y="2738967"/>
            <a:ext cx="2050558" cy="1485899"/>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rgbClr val="000000"/>
                </a:solidFill>
              </a:rPr>
              <a:t>New Agency</a:t>
            </a:r>
            <a:endParaRPr lang="en-US" dirty="0">
              <a:solidFill>
                <a:srgbClr val="000000"/>
              </a:solidFill>
            </a:endParaRPr>
          </a:p>
        </p:txBody>
      </p:sp>
      <p:sp>
        <p:nvSpPr>
          <p:cNvPr id="6" name="Cloud 5"/>
          <p:cNvSpPr/>
          <p:nvPr/>
        </p:nvSpPr>
        <p:spPr>
          <a:xfrm>
            <a:off x="5638800" y="1443566"/>
            <a:ext cx="2971800" cy="1680633"/>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smtClean="0">
                <a:solidFill>
                  <a:srgbClr val="FFFFFF"/>
                </a:solidFill>
              </a:rPr>
              <a:t>VLDS Governance Council</a:t>
            </a:r>
            <a:endParaRPr lang="en-US" dirty="0">
              <a:solidFill>
                <a:srgbClr val="FFFFFF"/>
              </a:solidFill>
            </a:endParaRPr>
          </a:p>
        </p:txBody>
      </p:sp>
      <p:sp>
        <p:nvSpPr>
          <p:cNvPr id="7" name="Cloud 6"/>
          <p:cNvSpPr/>
          <p:nvPr/>
        </p:nvSpPr>
        <p:spPr>
          <a:xfrm>
            <a:off x="5410200" y="5410200"/>
            <a:ext cx="1905000" cy="1295400"/>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srgbClr val="FFFFFF"/>
                </a:solidFill>
              </a:rPr>
              <a:t>VT</a:t>
            </a:r>
            <a:endParaRPr lang="en-US" dirty="0">
              <a:solidFill>
                <a:srgbClr val="FFFFFF"/>
              </a:solidFill>
            </a:endParaRPr>
          </a:p>
        </p:txBody>
      </p:sp>
      <p:sp>
        <p:nvSpPr>
          <p:cNvPr id="8" name="Left-Right-Up Arrow 7"/>
          <p:cNvSpPr/>
          <p:nvPr/>
        </p:nvSpPr>
        <p:spPr>
          <a:xfrm rot="2228232">
            <a:off x="3031189" y="2274554"/>
            <a:ext cx="3079232" cy="3273265"/>
          </a:xfrm>
          <a:prstGeom prst="leftRightUpArrow">
            <a:avLst>
              <a:gd name="adj1" fmla="val 15215"/>
              <a:gd name="adj2" fmla="val 14585"/>
              <a:gd name="adj3" fmla="val 13900"/>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000000"/>
                </a:solidFill>
              </a:rPr>
              <a:t>3. </a:t>
            </a:r>
            <a:r>
              <a:rPr lang="en-US" sz="1600" dirty="0" smtClean="0">
                <a:solidFill>
                  <a:srgbClr val="000000"/>
                </a:solidFill>
              </a:rPr>
              <a:t>Construct</a:t>
            </a:r>
            <a:endParaRPr lang="en-US" dirty="0">
              <a:solidFill>
                <a:srgbClr val="000000"/>
              </a:solidFill>
            </a:endParaRPr>
          </a:p>
        </p:txBody>
      </p:sp>
      <p:sp>
        <p:nvSpPr>
          <p:cNvPr id="9" name="Left-Right Arrow 8"/>
          <p:cNvSpPr/>
          <p:nvPr/>
        </p:nvSpPr>
        <p:spPr>
          <a:xfrm rot="20475231">
            <a:off x="2499802" y="2122376"/>
            <a:ext cx="2895600" cy="728133"/>
          </a:xfrm>
          <a:prstGeom prst="leftRightArrow">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1. Application</a:t>
            </a:r>
            <a:endParaRPr lang="en-US" sz="1600" dirty="0">
              <a:solidFill>
                <a:srgbClr val="000000"/>
              </a:solidFill>
            </a:endParaRPr>
          </a:p>
        </p:txBody>
      </p:sp>
      <p:sp>
        <p:nvSpPr>
          <p:cNvPr id="10" name="Left-Right Arrow 9"/>
          <p:cNvSpPr/>
          <p:nvPr/>
        </p:nvSpPr>
        <p:spPr>
          <a:xfrm rot="16200000">
            <a:off x="5244660" y="3670740"/>
            <a:ext cx="2278414" cy="728133"/>
          </a:xfrm>
          <a:prstGeom prst="leftRightArrow">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rgbClr val="000000"/>
                </a:solidFill>
              </a:rPr>
              <a:t>2. Proposal/Details</a:t>
            </a:r>
            <a:endParaRPr lang="en-US" sz="1600" dirty="0">
              <a:solidFill>
                <a:srgbClr val="000000"/>
              </a:solidFill>
            </a:endParaRPr>
          </a:p>
        </p:txBody>
      </p:sp>
      <p:sp>
        <p:nvSpPr>
          <p:cNvPr id="12" name="TextBox 11"/>
          <p:cNvSpPr txBox="1"/>
          <p:nvPr/>
        </p:nvSpPr>
        <p:spPr>
          <a:xfrm rot="18440166">
            <a:off x="3770498" y="3650122"/>
            <a:ext cx="1730345" cy="338554"/>
          </a:xfrm>
          <a:prstGeom prst="rect">
            <a:avLst/>
          </a:prstGeom>
          <a:noFill/>
        </p:spPr>
        <p:txBody>
          <a:bodyPr wrap="none" rtlCol="0">
            <a:spAutoFit/>
          </a:bodyPr>
          <a:lstStyle/>
          <a:p>
            <a:r>
              <a:rPr lang="en-US" sz="1600" dirty="0">
                <a:solidFill>
                  <a:srgbClr val="FFFFFF"/>
                </a:solidFill>
              </a:rPr>
              <a:t>(</a:t>
            </a:r>
            <a:r>
              <a:rPr lang="en-US" sz="1600" dirty="0" smtClean="0">
                <a:solidFill>
                  <a:srgbClr val="FFFFFF"/>
                </a:solidFill>
              </a:rPr>
              <a:t>Change Requests)</a:t>
            </a:r>
            <a:endParaRPr lang="en-US" sz="1600" dirty="0">
              <a:solidFill>
                <a:srgbClr val="FFFFFF"/>
              </a:solidFill>
            </a:endParaRPr>
          </a:p>
        </p:txBody>
      </p:sp>
      <p:sp>
        <p:nvSpPr>
          <p:cNvPr id="13" name="Rectangle 12"/>
          <p:cNvSpPr/>
          <p:nvPr/>
        </p:nvSpPr>
        <p:spPr>
          <a:xfrm>
            <a:off x="7124700" y="2283882"/>
            <a:ext cx="800100" cy="45508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smtClean="0">
                <a:solidFill>
                  <a:srgbClr val="FFFFFF"/>
                </a:solidFill>
              </a:rPr>
              <a:t>Technical </a:t>
            </a:r>
            <a:r>
              <a:rPr lang="en-US" sz="1200" dirty="0" err="1" smtClean="0">
                <a:solidFill>
                  <a:srgbClr val="FFFFFF"/>
                </a:solidFill>
              </a:rPr>
              <a:t>Reqs</a:t>
            </a:r>
            <a:endParaRPr lang="en-US" sz="1200" dirty="0">
              <a:solidFill>
                <a:srgbClr val="FFFFFF"/>
              </a:solidFill>
            </a:endParaRPr>
          </a:p>
        </p:txBody>
      </p:sp>
      <p:sp>
        <p:nvSpPr>
          <p:cNvPr id="23" name="Freeform 22"/>
          <p:cNvSpPr/>
          <p:nvPr/>
        </p:nvSpPr>
        <p:spPr>
          <a:xfrm>
            <a:off x="7001933" y="2565400"/>
            <a:ext cx="963632" cy="3276600"/>
          </a:xfrm>
          <a:custGeom>
            <a:avLst/>
            <a:gdLst>
              <a:gd name="connsiteX0" fmla="*/ 795867 w 963632"/>
              <a:gd name="connsiteY0" fmla="*/ 0 h 3276600"/>
              <a:gd name="connsiteX1" fmla="*/ 905934 w 963632"/>
              <a:gd name="connsiteY1" fmla="*/ 1710267 h 3276600"/>
              <a:gd name="connsiteX2" fmla="*/ 0 w 963632"/>
              <a:gd name="connsiteY2" fmla="*/ 3276600 h 3276600"/>
            </a:gdLst>
            <a:ahLst/>
            <a:cxnLst>
              <a:cxn ang="0">
                <a:pos x="connsiteX0" y="connsiteY0"/>
              </a:cxn>
              <a:cxn ang="0">
                <a:pos x="connsiteX1" y="connsiteY1"/>
              </a:cxn>
              <a:cxn ang="0">
                <a:pos x="connsiteX2" y="connsiteY2"/>
              </a:cxn>
            </a:cxnLst>
            <a:rect l="l" t="t" r="r" b="b"/>
            <a:pathLst>
              <a:path w="963632" h="3276600">
                <a:moveTo>
                  <a:pt x="795867" y="0"/>
                </a:moveTo>
                <a:cubicBezTo>
                  <a:pt x="917222" y="582083"/>
                  <a:pt x="1038578" y="1164167"/>
                  <a:pt x="905934" y="1710267"/>
                </a:cubicBezTo>
                <a:cubicBezTo>
                  <a:pt x="773290" y="2256367"/>
                  <a:pt x="386645" y="2766483"/>
                  <a:pt x="0" y="3276600"/>
                </a:cubicBezTo>
              </a:path>
            </a:pathLst>
          </a:cu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671612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pPr marL="0" lvl="0" indent="0">
              <a:spcBef>
                <a:spcPts val="0"/>
              </a:spcBef>
              <a:buClrTx/>
            </a:pPr>
            <a:r>
              <a:rPr lang="en-US" dirty="0" err="1">
                <a:solidFill>
                  <a:prstClr val="black"/>
                </a:solidFill>
                <a:cs typeface="Calibri" pitchFamily="34" charset="0"/>
              </a:rPr>
              <a:t>TrustEd</a:t>
            </a:r>
            <a:r>
              <a:rPr lang="en-US" dirty="0">
                <a:solidFill>
                  <a:prstClr val="black"/>
                </a:solidFill>
                <a:cs typeface="Calibri" pitchFamily="34" charset="0"/>
              </a:rPr>
              <a:t>:</a:t>
            </a:r>
            <a:r>
              <a:rPr lang="en-US" b="0" dirty="0">
                <a:solidFill>
                  <a:prstClr val="black"/>
                </a:solidFill>
                <a:cs typeface="Calibri" pitchFamily="34" charset="0"/>
              </a:rPr>
              <a:t> </a:t>
            </a:r>
          </a:p>
          <a:p>
            <a:pPr marL="0" lvl="0" indent="0">
              <a:spcBef>
                <a:spcPts val="0"/>
              </a:spcBef>
              <a:buClrTx/>
            </a:pPr>
            <a:r>
              <a:rPr lang="en-US" dirty="0">
                <a:solidFill>
                  <a:prstClr val="black"/>
                </a:solidFill>
                <a:cs typeface="Calibri" pitchFamily="34" charset="0"/>
              </a:rPr>
              <a:t>Knowledgebase Identity Management (KIM) </a:t>
            </a:r>
            <a:r>
              <a:rPr lang="en-US" dirty="0" err="1">
                <a:solidFill>
                  <a:prstClr val="black"/>
                </a:solidFill>
                <a:cs typeface="Calibri" pitchFamily="34" charset="0"/>
              </a:rPr>
              <a:t>TrustEd</a:t>
            </a:r>
            <a:r>
              <a:rPr lang="en-US" dirty="0">
                <a:solidFill>
                  <a:prstClr val="black"/>
                </a:solidFill>
                <a:cs typeface="Calibri" pitchFamily="34" charset="0"/>
              </a:rPr>
              <a:t> Identifier Management (TIM)</a:t>
            </a:r>
          </a:p>
          <a:p>
            <a:endParaRPr lang="en-US" dirty="0"/>
          </a:p>
        </p:txBody>
      </p:sp>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33</a:t>
            </a:fld>
            <a:endParaRPr lang="en-US" dirty="0">
              <a:solidFill>
                <a:prstClr val="white"/>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24200"/>
            <a:ext cx="6353175" cy="3155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389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r>
              <a:rPr lang="en-US" dirty="0" err="1">
                <a:cs typeface="Calibri" pitchFamily="34" charset="0"/>
              </a:rPr>
              <a:t>TrustEd</a:t>
            </a:r>
            <a:r>
              <a:rPr lang="en-US" dirty="0">
                <a:cs typeface="Calibri" pitchFamily="34" charset="0"/>
              </a:rPr>
              <a:t>: KIM &amp; TIM</a:t>
            </a:r>
          </a:p>
          <a:p>
            <a:endParaRPr lang="en-US" dirty="0"/>
          </a:p>
        </p:txBody>
      </p:sp>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34</a:t>
            </a:fld>
            <a:endParaRPr lang="en-US" dirty="0">
              <a:solidFill>
                <a:prstClr val="white"/>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2362200"/>
            <a:ext cx="8010525" cy="347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1444625" cy="103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032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35</a:t>
            </a:fld>
            <a:endParaRPr lang="en-US" dirty="0">
              <a:solidFill>
                <a:prstClr val="white"/>
              </a:solidFill>
            </a:endParaRP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8132" y="2133600"/>
            <a:ext cx="7840136" cy="3272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57200" y="1143000"/>
            <a:ext cx="7772400" cy="523220"/>
          </a:xfrm>
          <a:prstGeom prst="rect">
            <a:avLst/>
          </a:prstGeom>
          <a:noFill/>
        </p:spPr>
        <p:txBody>
          <a:bodyPr wrap="square" rtlCol="0">
            <a:spAutoFit/>
          </a:bodyPr>
          <a:lstStyle/>
          <a:p>
            <a:pPr lvl="0"/>
            <a:r>
              <a:rPr lang="en-US" sz="2800" b="1" dirty="0" err="1">
                <a:solidFill>
                  <a:prstClr val="black"/>
                </a:solidFill>
                <a:latin typeface="Gill Sans MT" pitchFamily="34" charset="0"/>
                <a:cs typeface="Calibri" pitchFamily="34" charset="0"/>
              </a:rPr>
              <a:t>TrustEd</a:t>
            </a:r>
            <a:r>
              <a:rPr lang="en-US" sz="2800" b="1" dirty="0">
                <a:solidFill>
                  <a:prstClr val="black"/>
                </a:solidFill>
                <a:latin typeface="Gill Sans MT" pitchFamily="34" charset="0"/>
                <a:cs typeface="Calibri" pitchFamily="34" charset="0"/>
              </a:rPr>
              <a:t>: KIM &amp; TIM</a:t>
            </a:r>
          </a:p>
        </p:txBody>
      </p:sp>
    </p:spTree>
    <p:extLst>
      <p:ext uri="{BB962C8B-B14F-4D97-AF65-F5344CB8AC3E}">
        <p14:creationId xmlns:p14="http://schemas.microsoft.com/office/powerpoint/2010/main" val="274603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36</a:t>
            </a:fld>
            <a:endParaRPr lang="en-US" dirty="0">
              <a:solidFill>
                <a:prstClr val="white"/>
              </a:solidFill>
            </a:endParaRPr>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9875" y="2057400"/>
            <a:ext cx="7396650"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7894637"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032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37</a:t>
            </a:fld>
            <a:endParaRPr lang="en-US" dirty="0">
              <a:solidFill>
                <a:prstClr val="white"/>
              </a:solidFill>
            </a:endParaRP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8937" y="1600200"/>
            <a:ext cx="6518525" cy="406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7894637" cy="74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032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38</a:t>
            </a:fld>
            <a:endParaRPr lang="en-US" dirty="0">
              <a:solidFill>
                <a:prstClr val="white"/>
              </a:solidFill>
            </a:endParaRPr>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8978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425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39</a:t>
            </a:fld>
            <a:endParaRPr lang="en-US" dirty="0">
              <a:solidFill>
                <a:prstClr val="white"/>
              </a:solidFill>
            </a:endParaRPr>
          </a:p>
        </p:txBody>
      </p:sp>
      <p:cxnSp>
        <p:nvCxnSpPr>
          <p:cNvPr id="7" name="Straight Connector 6"/>
          <p:cNvCxnSpPr/>
          <p:nvPr/>
        </p:nvCxnSpPr>
        <p:spPr>
          <a:xfrm>
            <a:off x="407669" y="1768753"/>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cxnSp>
        <p:nvCxnSpPr>
          <p:cNvPr id="8" name="Straight Connector 7"/>
          <p:cNvCxnSpPr/>
          <p:nvPr/>
        </p:nvCxnSpPr>
        <p:spPr>
          <a:xfrm>
            <a:off x="407669" y="1082953"/>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grpSp>
        <p:nvGrpSpPr>
          <p:cNvPr id="9" name="Group 8"/>
          <p:cNvGrpSpPr/>
          <p:nvPr/>
        </p:nvGrpSpPr>
        <p:grpSpPr>
          <a:xfrm>
            <a:off x="3286125" y="2302153"/>
            <a:ext cx="5105400" cy="3320494"/>
            <a:chOff x="215363" y="1338915"/>
            <a:chExt cx="4051837" cy="2635269"/>
          </a:xfrm>
        </p:grpSpPr>
        <p:sp>
          <p:nvSpPr>
            <p:cNvPr id="10" name="Oval 9"/>
            <p:cNvSpPr/>
            <p:nvPr/>
          </p:nvSpPr>
          <p:spPr>
            <a:xfrm>
              <a:off x="215363" y="1338915"/>
              <a:ext cx="4051837" cy="2635269"/>
            </a:xfrm>
            <a:prstGeom prst="ellipse">
              <a:avLst/>
            </a:prstGeom>
            <a:solidFill>
              <a:sysClr val="window" lastClr="FFFFFF">
                <a:alpha val="30000"/>
              </a:sysClr>
            </a:solidFill>
            <a:ln w="47625" cap="flat" cmpd="sng" algn="ctr">
              <a:solidFill>
                <a:sysClr val="window" lastClr="FFFFFF"/>
              </a:solidFill>
              <a:prstDash val="solid"/>
            </a:ln>
            <a:effectLst>
              <a:outerShdw blurRad="63500" sx="102000" sy="102000" algn="ctr" rotWithShape="0">
                <a:prstClr val="black">
                  <a:alpha val="6000"/>
                </a:prstClr>
              </a:outerShdw>
            </a:effectLst>
          </p:spPr>
          <p:txBody>
            <a:bodyPr tIns="91440" bIns="9144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6C2826"/>
                </a:solidFill>
                <a:effectLst/>
                <a:uLnTx/>
                <a:uFillTx/>
                <a:latin typeface="Arial" pitchFamily="34" charset="0"/>
                <a:ea typeface="+mn-ea"/>
                <a:cs typeface="Arial" pitchFamily="34" charset="0"/>
              </a:endParaRPr>
            </a:p>
          </p:txBody>
        </p:sp>
        <p:grpSp>
          <p:nvGrpSpPr>
            <p:cNvPr id="11" name="Group 10"/>
            <p:cNvGrpSpPr/>
            <p:nvPr/>
          </p:nvGrpSpPr>
          <p:grpSpPr>
            <a:xfrm>
              <a:off x="443962" y="1676401"/>
              <a:ext cx="3425841" cy="2200899"/>
              <a:chOff x="2971800" y="1905001"/>
              <a:chExt cx="5930507" cy="3810000"/>
            </a:xfrm>
          </p:grpSpPr>
          <p:sp>
            <p:nvSpPr>
              <p:cNvPr id="12" name="Diamond 11"/>
              <p:cNvSpPr/>
              <p:nvPr/>
            </p:nvSpPr>
            <p:spPr>
              <a:xfrm>
                <a:off x="4599656" y="1905001"/>
                <a:ext cx="838200" cy="685800"/>
              </a:xfrm>
              <a:prstGeom prst="diamond">
                <a:avLst/>
              </a:prstGeom>
              <a:solidFill>
                <a:sysClr val="window" lastClr="FFFFFF">
                  <a:lumMod val="85000"/>
                </a:sysClr>
              </a:solidFill>
              <a:ln w="9525" cap="flat" cmpd="sng" algn="ctr">
                <a:solidFill>
                  <a:srgbClr val="545454"/>
                </a:solidFill>
                <a:prstDash val="solid"/>
              </a:ln>
              <a:effectLst>
                <a:outerShdw blurRad="40000" dist="20000" dir="5400000" rotWithShape="0">
                  <a:srgbClr val="000000">
                    <a:alpha val="38000"/>
                  </a:srgb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BFBFBF">
                        <a:lumMod val="50000"/>
                      </a:srgbClr>
                    </a:solidFill>
                    <a:effectLst/>
                    <a:uLnTx/>
                    <a:uFillTx/>
                    <a:latin typeface="Arial" pitchFamily="34" charset="0"/>
                    <a:ea typeface="+mn-ea"/>
                    <a:cs typeface="Arial" pitchFamily="34" charset="0"/>
                  </a:rPr>
                  <a:t>has</a:t>
                </a:r>
              </a:p>
            </p:txBody>
          </p:sp>
          <p:cxnSp>
            <p:nvCxnSpPr>
              <p:cNvPr id="13" name="Elbow Connector 12"/>
              <p:cNvCxnSpPr>
                <a:stCxn id="34" idx="0"/>
                <a:endCxn id="12" idx="0"/>
              </p:cNvCxnSpPr>
              <p:nvPr/>
            </p:nvCxnSpPr>
            <p:spPr>
              <a:xfrm rot="16200000" flipV="1">
                <a:off x="5495006" y="1428751"/>
                <a:ext cx="685800" cy="1638300"/>
              </a:xfrm>
              <a:prstGeom prst="bentConnector3">
                <a:avLst>
                  <a:gd name="adj1" fmla="val 133333"/>
                </a:avLst>
              </a:prstGeom>
              <a:noFill/>
              <a:ln w="9525" cap="flat" cmpd="sng" algn="ctr">
                <a:solidFill>
                  <a:srgbClr val="545454">
                    <a:lumMod val="50000"/>
                  </a:srgbClr>
                </a:solidFill>
                <a:prstDash val="solid"/>
                <a:tailEnd type="arrow"/>
              </a:ln>
              <a:effectLst/>
            </p:spPr>
          </p:cxnSp>
          <p:cxnSp>
            <p:nvCxnSpPr>
              <p:cNvPr id="14" name="Shape 7"/>
              <p:cNvCxnSpPr>
                <a:stCxn id="12" idx="2"/>
                <a:endCxn id="34" idx="1"/>
              </p:cNvCxnSpPr>
              <p:nvPr/>
            </p:nvCxnSpPr>
            <p:spPr>
              <a:xfrm rot="16200000" flipH="1">
                <a:off x="5403566" y="2205991"/>
                <a:ext cx="182880" cy="952500"/>
              </a:xfrm>
              <a:prstGeom prst="bentConnector2">
                <a:avLst/>
              </a:prstGeom>
              <a:noFill/>
              <a:ln w="9525" cap="flat" cmpd="sng" algn="ctr">
                <a:solidFill>
                  <a:srgbClr val="545454">
                    <a:lumMod val="50000"/>
                  </a:srgbClr>
                </a:solidFill>
                <a:prstDash val="solid"/>
                <a:tailEnd type="arrow"/>
              </a:ln>
              <a:effectLst/>
            </p:spPr>
          </p:cxnSp>
          <p:sp>
            <p:nvSpPr>
              <p:cNvPr id="15" name="Diamond 14"/>
              <p:cNvSpPr/>
              <p:nvPr/>
            </p:nvSpPr>
            <p:spPr>
              <a:xfrm>
                <a:off x="5514055" y="3810001"/>
                <a:ext cx="838200" cy="685800"/>
              </a:xfrm>
              <a:prstGeom prst="diamond">
                <a:avLst/>
              </a:prstGeom>
              <a:solidFill>
                <a:sysClr val="window" lastClr="FFFFFF">
                  <a:lumMod val="85000"/>
                </a:sysClr>
              </a:solidFill>
              <a:ln w="9525" cap="flat" cmpd="sng" algn="ctr">
                <a:solidFill>
                  <a:srgbClr val="545454"/>
                </a:solidFill>
                <a:prstDash val="solid"/>
              </a:ln>
              <a:effectLst>
                <a:outerShdw blurRad="40000" dist="20000" dir="5400000" rotWithShape="0">
                  <a:srgbClr val="000000">
                    <a:alpha val="38000"/>
                  </a:srgb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BFBFBF">
                        <a:lumMod val="50000"/>
                      </a:srgbClr>
                    </a:solidFill>
                    <a:effectLst/>
                    <a:uLnTx/>
                    <a:uFillTx/>
                    <a:latin typeface="Arial" pitchFamily="34" charset="0"/>
                    <a:ea typeface="+mn-ea"/>
                    <a:cs typeface="Arial" pitchFamily="34" charset="0"/>
                  </a:rPr>
                  <a:t>has</a:t>
                </a:r>
              </a:p>
            </p:txBody>
          </p:sp>
          <p:cxnSp>
            <p:nvCxnSpPr>
              <p:cNvPr id="16" name="Shape 9"/>
              <p:cNvCxnSpPr>
                <a:stCxn id="33" idx="0"/>
                <a:endCxn id="15" idx="3"/>
              </p:cNvCxnSpPr>
              <p:nvPr/>
            </p:nvCxnSpPr>
            <p:spPr>
              <a:xfrm rot="16200000" flipV="1">
                <a:off x="6866606" y="3638550"/>
                <a:ext cx="266700" cy="1295401"/>
              </a:xfrm>
              <a:prstGeom prst="bentConnector2">
                <a:avLst/>
              </a:prstGeom>
              <a:noFill/>
              <a:ln w="9525" cap="flat" cmpd="sng" algn="ctr">
                <a:solidFill>
                  <a:srgbClr val="545454">
                    <a:lumMod val="50000"/>
                  </a:srgbClr>
                </a:solidFill>
                <a:prstDash val="solid"/>
                <a:tailEnd type="arrow"/>
              </a:ln>
              <a:effectLst/>
            </p:spPr>
          </p:cxnSp>
          <p:cxnSp>
            <p:nvCxnSpPr>
              <p:cNvPr id="17" name="Shape 10"/>
              <p:cNvCxnSpPr>
                <a:stCxn id="15" idx="1"/>
                <a:endCxn id="32" idx="0"/>
              </p:cNvCxnSpPr>
              <p:nvPr/>
            </p:nvCxnSpPr>
            <p:spPr>
              <a:xfrm rot="10800000" flipV="1">
                <a:off x="4647003" y="4152901"/>
                <a:ext cx="867052" cy="266700"/>
              </a:xfrm>
              <a:prstGeom prst="bentConnector2">
                <a:avLst/>
              </a:prstGeom>
              <a:noFill/>
              <a:ln w="9525" cap="flat" cmpd="sng" algn="ctr">
                <a:solidFill>
                  <a:srgbClr val="545454">
                    <a:lumMod val="50000"/>
                  </a:srgbClr>
                </a:solidFill>
                <a:prstDash val="solid"/>
                <a:tailEnd type="arrow"/>
              </a:ln>
              <a:effectLst/>
            </p:spPr>
          </p:cxnSp>
          <p:sp>
            <p:nvSpPr>
              <p:cNvPr id="18" name="Diamond 17"/>
              <p:cNvSpPr/>
              <p:nvPr/>
            </p:nvSpPr>
            <p:spPr>
              <a:xfrm>
                <a:off x="5514056" y="5029201"/>
                <a:ext cx="838200" cy="685800"/>
              </a:xfrm>
              <a:prstGeom prst="diamond">
                <a:avLst/>
              </a:prstGeom>
              <a:solidFill>
                <a:sysClr val="window" lastClr="FFFFFF">
                  <a:lumMod val="85000"/>
                </a:sysClr>
              </a:solidFill>
              <a:ln w="9525" cap="flat" cmpd="sng" algn="ctr">
                <a:solidFill>
                  <a:srgbClr val="545454"/>
                </a:solidFill>
                <a:prstDash val="solid"/>
              </a:ln>
              <a:effectLst>
                <a:outerShdw blurRad="40000" dist="20000" dir="5400000" rotWithShape="0">
                  <a:srgbClr val="000000">
                    <a:alpha val="38000"/>
                  </a:srgb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BFBFBF">
                        <a:lumMod val="50000"/>
                      </a:srgbClr>
                    </a:solidFill>
                    <a:effectLst/>
                    <a:uLnTx/>
                    <a:uFillTx/>
                    <a:latin typeface="Arial" pitchFamily="34" charset="0"/>
                    <a:ea typeface="+mn-ea"/>
                    <a:cs typeface="Arial" pitchFamily="34" charset="0"/>
                  </a:rPr>
                  <a:t>has</a:t>
                </a:r>
              </a:p>
            </p:txBody>
          </p:sp>
          <p:cxnSp>
            <p:nvCxnSpPr>
              <p:cNvPr id="19" name="Shape 12"/>
              <p:cNvCxnSpPr>
                <a:stCxn id="32" idx="2"/>
                <a:endCxn id="18" idx="1"/>
              </p:cNvCxnSpPr>
              <p:nvPr/>
            </p:nvCxnSpPr>
            <p:spPr>
              <a:xfrm rot="16200000" flipH="1">
                <a:off x="4787159" y="4645204"/>
                <a:ext cx="586740" cy="867053"/>
              </a:xfrm>
              <a:prstGeom prst="bentConnector2">
                <a:avLst/>
              </a:prstGeom>
              <a:noFill/>
              <a:ln w="9525" cap="flat" cmpd="sng" algn="ctr">
                <a:solidFill>
                  <a:srgbClr val="545454">
                    <a:lumMod val="50000"/>
                  </a:srgbClr>
                </a:solidFill>
                <a:prstDash val="solid"/>
                <a:tailEnd type="arrow"/>
              </a:ln>
              <a:effectLst/>
            </p:spPr>
          </p:cxnSp>
          <p:cxnSp>
            <p:nvCxnSpPr>
              <p:cNvPr id="20" name="Shape 13"/>
              <p:cNvCxnSpPr>
                <a:stCxn id="18" idx="3"/>
                <a:endCxn id="33" idx="2"/>
              </p:cNvCxnSpPr>
              <p:nvPr/>
            </p:nvCxnSpPr>
            <p:spPr>
              <a:xfrm flipV="1">
                <a:off x="6352256" y="4785361"/>
                <a:ext cx="1295400" cy="586740"/>
              </a:xfrm>
              <a:prstGeom prst="bentConnector2">
                <a:avLst/>
              </a:prstGeom>
              <a:noFill/>
              <a:ln w="9525" cap="flat" cmpd="sng" algn="ctr">
                <a:solidFill>
                  <a:srgbClr val="545454">
                    <a:lumMod val="50000"/>
                  </a:srgbClr>
                </a:solidFill>
                <a:prstDash val="solid"/>
                <a:tailEnd type="arrow"/>
              </a:ln>
              <a:effectLst/>
            </p:spPr>
          </p:cxnSp>
          <p:sp>
            <p:nvSpPr>
              <p:cNvPr id="21" name="Diamond 20"/>
              <p:cNvSpPr/>
              <p:nvPr/>
            </p:nvSpPr>
            <p:spPr>
              <a:xfrm>
                <a:off x="7876256" y="3352801"/>
                <a:ext cx="838200" cy="685800"/>
              </a:xfrm>
              <a:prstGeom prst="diamond">
                <a:avLst/>
              </a:prstGeom>
              <a:solidFill>
                <a:sysClr val="window" lastClr="FFFFFF">
                  <a:lumMod val="85000"/>
                </a:sysClr>
              </a:solidFill>
              <a:ln w="9525" cap="flat" cmpd="sng" algn="ctr">
                <a:solidFill>
                  <a:srgbClr val="545454"/>
                </a:solidFill>
                <a:prstDash val="solid"/>
              </a:ln>
              <a:effectLst>
                <a:outerShdw blurRad="40000" dist="20000" dir="5400000" rotWithShape="0">
                  <a:srgbClr val="000000">
                    <a:alpha val="38000"/>
                  </a:srgb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BFBFBF">
                        <a:lumMod val="50000"/>
                      </a:srgbClr>
                    </a:solidFill>
                    <a:effectLst/>
                    <a:uLnTx/>
                    <a:uFillTx/>
                    <a:latin typeface="Arial" pitchFamily="34" charset="0"/>
                    <a:ea typeface="+mn-ea"/>
                    <a:cs typeface="Arial" pitchFamily="34" charset="0"/>
                  </a:rPr>
                  <a:t>has</a:t>
                </a:r>
              </a:p>
            </p:txBody>
          </p:sp>
          <p:cxnSp>
            <p:nvCxnSpPr>
              <p:cNvPr id="22" name="Elbow Connector 21"/>
              <p:cNvCxnSpPr>
                <a:stCxn id="34" idx="3"/>
                <a:endCxn id="21" idx="0"/>
              </p:cNvCxnSpPr>
              <p:nvPr/>
            </p:nvCxnSpPr>
            <p:spPr>
              <a:xfrm>
                <a:off x="7342856" y="2773681"/>
                <a:ext cx="952500" cy="579120"/>
              </a:xfrm>
              <a:prstGeom prst="bentConnector2">
                <a:avLst/>
              </a:prstGeom>
              <a:noFill/>
              <a:ln w="9525" cap="flat" cmpd="sng" algn="ctr">
                <a:solidFill>
                  <a:srgbClr val="545454">
                    <a:lumMod val="50000"/>
                  </a:srgbClr>
                </a:solidFill>
                <a:prstDash val="solid"/>
                <a:tailEnd type="arrow"/>
              </a:ln>
              <a:effectLst/>
            </p:spPr>
          </p:cxnSp>
          <p:cxnSp>
            <p:nvCxnSpPr>
              <p:cNvPr id="23" name="Shape 16"/>
              <p:cNvCxnSpPr>
                <a:stCxn id="21" idx="2"/>
                <a:endCxn id="33" idx="3"/>
              </p:cNvCxnSpPr>
              <p:nvPr/>
            </p:nvCxnSpPr>
            <p:spPr>
              <a:xfrm rot="16200000" flipH="1">
                <a:off x="8032466" y="4301491"/>
                <a:ext cx="563880" cy="38100"/>
              </a:xfrm>
              <a:prstGeom prst="bentConnector4">
                <a:avLst>
                  <a:gd name="adj1" fmla="val 33784"/>
                  <a:gd name="adj2" fmla="val 1700000"/>
                </a:avLst>
              </a:prstGeom>
              <a:noFill/>
              <a:ln w="9525" cap="flat" cmpd="sng" algn="ctr">
                <a:solidFill>
                  <a:srgbClr val="545454">
                    <a:lumMod val="50000"/>
                  </a:srgbClr>
                </a:solidFill>
                <a:prstDash val="solid"/>
                <a:tailEnd type="arrow"/>
              </a:ln>
              <a:effectLst/>
            </p:spPr>
          </p:cxnSp>
          <p:sp>
            <p:nvSpPr>
              <p:cNvPr id="24" name="TextBox 36"/>
              <p:cNvSpPr txBox="1"/>
              <p:nvPr/>
            </p:nvSpPr>
            <p:spPr>
              <a:xfrm>
                <a:off x="8342692" y="4611377"/>
                <a:ext cx="559615" cy="3513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0..n</a:t>
                </a:r>
              </a:p>
            </p:txBody>
          </p:sp>
          <p:sp>
            <p:nvSpPr>
              <p:cNvPr id="25" name="TextBox 37"/>
              <p:cNvSpPr txBox="1"/>
              <p:nvPr/>
            </p:nvSpPr>
            <p:spPr>
              <a:xfrm>
                <a:off x="5467755" y="2736986"/>
                <a:ext cx="559615" cy="3513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0..n</a:t>
                </a:r>
              </a:p>
            </p:txBody>
          </p:sp>
          <p:sp>
            <p:nvSpPr>
              <p:cNvPr id="26" name="TextBox 39"/>
              <p:cNvSpPr txBox="1"/>
              <p:nvPr/>
            </p:nvSpPr>
            <p:spPr>
              <a:xfrm>
                <a:off x="4115779" y="4029639"/>
                <a:ext cx="559615" cy="3513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0..1</a:t>
                </a:r>
              </a:p>
            </p:txBody>
          </p:sp>
          <p:sp>
            <p:nvSpPr>
              <p:cNvPr id="27" name="TextBox 40"/>
              <p:cNvSpPr txBox="1"/>
              <p:nvPr/>
            </p:nvSpPr>
            <p:spPr>
              <a:xfrm>
                <a:off x="7119426" y="4864799"/>
                <a:ext cx="559615" cy="3513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1..n</a:t>
                </a:r>
              </a:p>
            </p:txBody>
          </p:sp>
          <p:sp>
            <p:nvSpPr>
              <p:cNvPr id="28" name="Diamond 27"/>
              <p:cNvSpPr/>
              <p:nvPr/>
            </p:nvSpPr>
            <p:spPr>
              <a:xfrm>
                <a:off x="2971800" y="3048001"/>
                <a:ext cx="838200" cy="685800"/>
              </a:xfrm>
              <a:prstGeom prst="diamond">
                <a:avLst/>
              </a:prstGeom>
              <a:solidFill>
                <a:sysClr val="window" lastClr="FFFFFF">
                  <a:lumMod val="85000"/>
                </a:sysClr>
              </a:solidFill>
              <a:ln w="9525" cap="flat" cmpd="sng" algn="ctr">
                <a:solidFill>
                  <a:srgbClr val="545454"/>
                </a:solidFill>
                <a:prstDash val="solid"/>
              </a:ln>
              <a:effectLst>
                <a:outerShdw blurRad="40000" dist="20000" dir="5400000" rotWithShape="0">
                  <a:srgbClr val="000000">
                    <a:alpha val="38000"/>
                  </a:srgb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BFBFBF">
                        <a:lumMod val="50000"/>
                      </a:srgbClr>
                    </a:solidFill>
                    <a:effectLst/>
                    <a:uLnTx/>
                    <a:uFillTx/>
                    <a:latin typeface="Arial" pitchFamily="34" charset="0"/>
                    <a:ea typeface="+mn-ea"/>
                    <a:cs typeface="Arial" pitchFamily="34" charset="0"/>
                  </a:rPr>
                  <a:t>has</a:t>
                </a:r>
              </a:p>
            </p:txBody>
          </p:sp>
          <p:cxnSp>
            <p:nvCxnSpPr>
              <p:cNvPr id="29" name="Shape 22"/>
              <p:cNvCxnSpPr>
                <a:stCxn id="34" idx="2"/>
              </p:cNvCxnSpPr>
              <p:nvPr/>
            </p:nvCxnSpPr>
            <p:spPr>
              <a:xfrm rot="5400000">
                <a:off x="5030186" y="1764031"/>
                <a:ext cx="434340" cy="2819400"/>
              </a:xfrm>
              <a:prstGeom prst="bentConnector2">
                <a:avLst/>
              </a:prstGeom>
              <a:noFill/>
              <a:ln w="9525" cap="flat" cmpd="sng" algn="ctr">
                <a:solidFill>
                  <a:srgbClr val="545454">
                    <a:lumMod val="50000"/>
                  </a:srgbClr>
                </a:solidFill>
                <a:prstDash val="solid"/>
                <a:tailEnd type="arrow"/>
              </a:ln>
              <a:effectLst/>
            </p:spPr>
          </p:cxnSp>
          <p:cxnSp>
            <p:nvCxnSpPr>
              <p:cNvPr id="30" name="Shape 23"/>
              <p:cNvCxnSpPr>
                <a:endCxn id="32" idx="1"/>
              </p:cNvCxnSpPr>
              <p:nvPr/>
            </p:nvCxnSpPr>
            <p:spPr>
              <a:xfrm rot="16200000" flipH="1">
                <a:off x="3231865" y="3920491"/>
                <a:ext cx="868680" cy="495299"/>
              </a:xfrm>
              <a:prstGeom prst="bentConnector2">
                <a:avLst/>
              </a:prstGeom>
              <a:noFill/>
              <a:ln w="9525" cap="flat" cmpd="sng" algn="ctr">
                <a:solidFill>
                  <a:srgbClr val="545454">
                    <a:lumMod val="50000"/>
                  </a:srgbClr>
                </a:solidFill>
                <a:prstDash val="solid"/>
                <a:tailEnd type="arrow"/>
              </a:ln>
              <a:effectLst/>
            </p:spPr>
          </p:cxnSp>
          <p:sp>
            <p:nvSpPr>
              <p:cNvPr id="31" name="TextBox 44"/>
              <p:cNvSpPr txBox="1"/>
              <p:nvPr/>
            </p:nvSpPr>
            <p:spPr>
              <a:xfrm>
                <a:off x="3310551" y="4233109"/>
                <a:ext cx="559615" cy="35138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1..n</a:t>
                </a:r>
              </a:p>
            </p:txBody>
          </p:sp>
          <p:sp>
            <p:nvSpPr>
              <p:cNvPr id="32" name="Rectangle 31"/>
              <p:cNvSpPr/>
              <p:nvPr/>
            </p:nvSpPr>
            <p:spPr>
              <a:xfrm>
                <a:off x="3913855" y="4419601"/>
                <a:ext cx="1466295" cy="365760"/>
              </a:xfrm>
              <a:prstGeom prst="rect">
                <a:avLst/>
              </a:prstGeom>
              <a:solidFill>
                <a:srgbClr val="80A93F"/>
              </a:solidFill>
              <a:ln w="25400" cap="flat" cmpd="sng" algn="ctr">
                <a:noFill/>
                <a:prstDash val="solid"/>
              </a:ln>
              <a:effectLst>
                <a:outerShdw blurRad="12700" dist="25400" dir="2700000" algn="tl" rotWithShape="0">
                  <a:prstClr val="black">
                    <a:alpha val="25000"/>
                  </a:prst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Arial" pitchFamily="34" charset="0"/>
                    <a:ea typeface="+mn-ea"/>
                    <a:cs typeface="Arial" pitchFamily="34" charset="0"/>
                  </a:rPr>
                  <a:t>Organization</a:t>
                </a:r>
              </a:p>
            </p:txBody>
          </p:sp>
          <p:sp>
            <p:nvSpPr>
              <p:cNvPr id="33" name="Rectangle 32"/>
              <p:cNvSpPr/>
              <p:nvPr/>
            </p:nvSpPr>
            <p:spPr>
              <a:xfrm>
                <a:off x="6961856" y="4419601"/>
                <a:ext cx="1371600" cy="365760"/>
              </a:xfrm>
              <a:prstGeom prst="rect">
                <a:avLst/>
              </a:prstGeom>
              <a:solidFill>
                <a:srgbClr val="E98024"/>
              </a:solidFill>
              <a:ln w="25400" cap="flat" cmpd="sng" algn="ctr">
                <a:noFill/>
                <a:prstDash val="solid"/>
              </a:ln>
              <a:effectLst>
                <a:outerShdw blurRad="12700" dist="25400" dir="2700000" algn="tl" rotWithShape="0">
                  <a:prstClr val="black">
                    <a:alpha val="25000"/>
                  </a:prst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Arial" pitchFamily="34" charset="0"/>
                    <a:ea typeface="+mn-ea"/>
                    <a:cs typeface="Arial" pitchFamily="34" charset="0"/>
                  </a:rPr>
                  <a:t>Program</a:t>
                </a:r>
              </a:p>
            </p:txBody>
          </p:sp>
          <p:sp>
            <p:nvSpPr>
              <p:cNvPr id="34" name="Rectangle 33"/>
              <p:cNvSpPr/>
              <p:nvPr/>
            </p:nvSpPr>
            <p:spPr>
              <a:xfrm>
                <a:off x="5971256" y="2590801"/>
                <a:ext cx="1371600" cy="365760"/>
              </a:xfrm>
              <a:prstGeom prst="rect">
                <a:avLst/>
              </a:prstGeom>
              <a:solidFill>
                <a:srgbClr val="0097BE"/>
              </a:solidFill>
              <a:ln w="25400" cap="flat" cmpd="sng" algn="ctr">
                <a:noFill/>
                <a:prstDash val="solid"/>
              </a:ln>
              <a:effectLst>
                <a:outerShdw blurRad="12700" dist="25400" dir="2700000" algn="tl" rotWithShape="0">
                  <a:prstClr val="black">
                    <a:alpha val="25000"/>
                  </a:prstClr>
                </a:outerShdw>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Arial" pitchFamily="34" charset="0"/>
                    <a:ea typeface="+mn-ea"/>
                    <a:cs typeface="Arial" pitchFamily="34" charset="0"/>
                  </a:rPr>
                  <a:t>Individual</a:t>
                </a:r>
              </a:p>
            </p:txBody>
          </p:sp>
        </p:grpSp>
      </p:grpSp>
      <p:pic>
        <p:nvPicPr>
          <p:cNvPr id="2253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824" y="1918339"/>
            <a:ext cx="3981033" cy="422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32" y="838199"/>
            <a:ext cx="8620125"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82296" lvl="0" indent="0">
              <a:spcBef>
                <a:spcPts val="600"/>
              </a:spcBef>
              <a:buClr>
                <a:srgbClr val="6076B4"/>
              </a:buClr>
              <a:buSzPct val="80000"/>
            </a:pPr>
            <a:r>
              <a:rPr lang="en-US" b="0" dirty="0" smtClean="0">
                <a:solidFill>
                  <a:prstClr val="black"/>
                </a:solidFill>
                <a:latin typeface="Gill Sans MT"/>
              </a:rPr>
              <a:t>Model:</a:t>
            </a:r>
          </a:p>
          <a:p>
            <a:pPr marL="82296" lvl="0" indent="0">
              <a:spcBef>
                <a:spcPts val="600"/>
              </a:spcBef>
              <a:buClr>
                <a:srgbClr val="6076B4"/>
              </a:buClr>
              <a:buSzPct val="80000"/>
            </a:pPr>
            <a:r>
              <a:rPr lang="en-US" b="0" dirty="0" smtClean="0">
                <a:solidFill>
                  <a:prstClr val="black"/>
                </a:solidFill>
                <a:latin typeface="Gill Sans MT"/>
              </a:rPr>
              <a:t>Centralized </a:t>
            </a:r>
            <a:r>
              <a:rPr lang="en-US" b="0" dirty="0">
                <a:solidFill>
                  <a:prstClr val="black"/>
                </a:solidFill>
                <a:latin typeface="Gill Sans MT"/>
              </a:rPr>
              <a:t>data warehouse that brings the data into a neutral location (third-party) where they are linked together then de-identified so no agency has access to any other agency’s identifiable data.</a:t>
            </a:r>
          </a:p>
          <a:p>
            <a:endParaRPr lang="en-US" dirty="0"/>
          </a:p>
        </p:txBody>
      </p:sp>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pPr/>
              <a:t>4</a:t>
            </a:fld>
            <a:endParaRPr lang="en-US" dirty="0"/>
          </a:p>
        </p:txBody>
      </p:sp>
    </p:spTree>
    <p:extLst>
      <p:ext uri="{BB962C8B-B14F-4D97-AF65-F5344CB8AC3E}">
        <p14:creationId xmlns:p14="http://schemas.microsoft.com/office/powerpoint/2010/main" val="1313913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40</a:t>
            </a:fld>
            <a:endParaRPr lang="en-US" dirty="0">
              <a:solidFill>
                <a:prstClr val="white"/>
              </a:solidFill>
            </a:endParaRPr>
          </a:p>
        </p:txBody>
      </p:sp>
      <p:sp>
        <p:nvSpPr>
          <p:cNvPr id="10" name="Rectangle 9"/>
          <p:cNvSpPr/>
          <p:nvPr/>
        </p:nvSpPr>
        <p:spPr>
          <a:xfrm>
            <a:off x="355880" y="1143000"/>
            <a:ext cx="8410575" cy="988278"/>
          </a:xfrm>
          <a:prstGeom prst="rect">
            <a:avLst/>
          </a:prstGeom>
          <a:solidFill>
            <a:srgbClr val="0097BE"/>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TextBox 8"/>
          <p:cNvSpPr txBox="1"/>
          <p:nvPr/>
        </p:nvSpPr>
        <p:spPr>
          <a:xfrm>
            <a:off x="517806" y="1445478"/>
            <a:ext cx="80962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7BE">
                    <a:lumMod val="50000"/>
                  </a:srgbClr>
                </a:solidFill>
                <a:effectLst/>
                <a:uLnTx/>
                <a:uFillTx/>
                <a:latin typeface="Arial" pitchFamily="34" charset="0"/>
                <a:ea typeface="Verdana" pitchFamily="34" charset="0"/>
                <a:cs typeface="Arial" pitchFamily="34" charset="0"/>
              </a:rPr>
              <a:t>SLDS ENTITY RELATIONSHIP DIAGRAM</a:t>
            </a:r>
          </a:p>
        </p:txBody>
      </p:sp>
      <p:cxnSp>
        <p:nvCxnSpPr>
          <p:cNvPr id="12" name="Straight Connector 11"/>
          <p:cNvCxnSpPr/>
          <p:nvPr/>
        </p:nvCxnSpPr>
        <p:spPr>
          <a:xfrm>
            <a:off x="401600" y="1978878"/>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cxnSp>
        <p:nvCxnSpPr>
          <p:cNvPr id="13" name="Straight Connector 12"/>
          <p:cNvCxnSpPr/>
          <p:nvPr/>
        </p:nvCxnSpPr>
        <p:spPr>
          <a:xfrm>
            <a:off x="401600" y="1293078"/>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pic>
        <p:nvPicPr>
          <p:cNvPr id="2355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1595" y="2362200"/>
            <a:ext cx="4968671" cy="381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41</a:t>
            </a:fld>
            <a:endParaRPr lang="en-US" dirty="0">
              <a:solidFill>
                <a:prstClr val="white"/>
              </a:solidFill>
            </a:endParaRP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534400" cy="118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362200"/>
            <a:ext cx="2749550" cy="379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9859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42</a:t>
            </a:fld>
            <a:endParaRPr lang="en-US" dirty="0">
              <a:solidFill>
                <a:prstClr val="white"/>
              </a:solidFill>
            </a:endParaRPr>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534400" cy="118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440" y="2362200"/>
            <a:ext cx="3760787" cy="370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985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43</a:t>
            </a:fld>
            <a:endParaRPr lang="en-US" dirty="0">
              <a:solidFill>
                <a:prstClr val="white"/>
              </a:solidFill>
            </a:endParaRPr>
          </a:p>
        </p:txBody>
      </p:sp>
      <p:sp>
        <p:nvSpPr>
          <p:cNvPr id="5" name="Rectangle 4"/>
          <p:cNvSpPr/>
          <p:nvPr/>
        </p:nvSpPr>
        <p:spPr>
          <a:xfrm>
            <a:off x="410528" y="1221522"/>
            <a:ext cx="8410575" cy="988278"/>
          </a:xfrm>
          <a:prstGeom prst="rect">
            <a:avLst/>
          </a:prstGeom>
          <a:solidFill>
            <a:srgbClr val="0097BE"/>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 name="TextBox 8"/>
          <p:cNvSpPr txBox="1"/>
          <p:nvPr/>
        </p:nvSpPr>
        <p:spPr>
          <a:xfrm>
            <a:off x="572454" y="1524000"/>
            <a:ext cx="80962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97BE">
                    <a:lumMod val="50000"/>
                  </a:srgbClr>
                </a:solidFill>
                <a:effectLst/>
                <a:uLnTx/>
                <a:uFillTx/>
                <a:latin typeface="Arial" pitchFamily="34" charset="0"/>
                <a:ea typeface="Verdana" pitchFamily="34" charset="0"/>
                <a:cs typeface="Arial" pitchFamily="34" charset="0"/>
              </a:rPr>
              <a:t>DATA LIFECYCLE</a:t>
            </a:r>
            <a:endParaRPr kumimoji="0" lang="en-US" sz="1600" b="1" i="0" u="none" strike="noStrike" kern="1200" cap="none" spc="0" normalizeH="0" baseline="0" noProof="0" dirty="0">
              <a:ln>
                <a:noFill/>
              </a:ln>
              <a:solidFill>
                <a:srgbClr val="0097BE">
                  <a:lumMod val="50000"/>
                </a:srgbClr>
              </a:solidFill>
              <a:effectLst/>
              <a:uLnTx/>
              <a:uFillTx/>
              <a:latin typeface="Arial" pitchFamily="34" charset="0"/>
              <a:ea typeface="Verdana" pitchFamily="34" charset="0"/>
              <a:cs typeface="Arial" pitchFamily="34" charset="0"/>
            </a:endParaRPr>
          </a:p>
        </p:txBody>
      </p:sp>
      <p:cxnSp>
        <p:nvCxnSpPr>
          <p:cNvPr id="7" name="Straight Connector 6"/>
          <p:cNvCxnSpPr/>
          <p:nvPr/>
        </p:nvCxnSpPr>
        <p:spPr>
          <a:xfrm>
            <a:off x="456248" y="2057400"/>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cxnSp>
        <p:nvCxnSpPr>
          <p:cNvPr id="8" name="Straight Connector 7"/>
          <p:cNvCxnSpPr/>
          <p:nvPr/>
        </p:nvCxnSpPr>
        <p:spPr>
          <a:xfrm>
            <a:off x="456248" y="1371600"/>
            <a:ext cx="8321040" cy="0"/>
          </a:xfrm>
          <a:prstGeom prst="line">
            <a:avLst/>
          </a:prstGeom>
          <a:noFill/>
          <a:ln w="12700" cap="flat" cmpd="sng" algn="ctr">
            <a:solidFill>
              <a:srgbClr val="0097BE">
                <a:lumMod val="50000"/>
              </a:srgbClr>
            </a:solidFill>
            <a:prstDash val="dash"/>
          </a:ln>
          <a:effectLst>
            <a:glow rad="50800">
              <a:sysClr val="window" lastClr="FFFFFF">
                <a:alpha val="9000"/>
              </a:sysClr>
            </a:glow>
          </a:effectLst>
        </p:spPr>
      </p:cxn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2500" y="2590800"/>
            <a:ext cx="8248603" cy="25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9329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743200"/>
            <a:ext cx="8534400" cy="785750"/>
          </a:xfrm>
        </p:spPr>
        <p:txBody>
          <a:bodyPr/>
          <a:lstStyle/>
          <a:p>
            <a:pPr algn="ctr"/>
            <a:r>
              <a:rPr lang="en-US" dirty="0" smtClean="0"/>
              <a:t>Data Access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44</a:t>
            </a:fld>
            <a:endParaRPr lang="en-US" dirty="0">
              <a:solidFill>
                <a:prstClr val="white"/>
              </a:solidFill>
            </a:endParaRPr>
          </a:p>
        </p:txBody>
      </p:sp>
    </p:spTree>
    <p:extLst>
      <p:ext uri="{BB962C8B-B14F-4D97-AF65-F5344CB8AC3E}">
        <p14:creationId xmlns:p14="http://schemas.microsoft.com/office/powerpoint/2010/main" val="39424969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143000"/>
            <a:ext cx="8534400" cy="4525963"/>
          </a:xfrm>
        </p:spPr>
        <p:txBody>
          <a:bodyPr/>
          <a:lstStyle/>
          <a:p>
            <a:pPr marL="365760" lvl="0" indent="-283464">
              <a:spcBef>
                <a:spcPts val="600"/>
              </a:spcBef>
              <a:buClr>
                <a:srgbClr val="6076B4"/>
              </a:buClr>
              <a:buSzPct val="80000"/>
              <a:buFont typeface="Wingdings 2"/>
              <a:buChar char=""/>
            </a:pPr>
            <a:r>
              <a:rPr lang="en-US" sz="2400" b="0" dirty="0">
                <a:solidFill>
                  <a:prstClr val="black"/>
                </a:solidFill>
                <a:latin typeface="Gill Sans MT"/>
              </a:rPr>
              <a:t>Agencies have access to all the identifiable data they have provided to P-20 – but not to each other’s.</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Agencies and P-20 Staff have access to the de-identified production data. Shared “universes” go live in December.</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P-20 Staff respond to multi-agency data requests with vetting process to validate for accuracy.</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Access through Business Objects Web Intelligence (</a:t>
            </a:r>
            <a:r>
              <a:rPr lang="en-US" sz="2400" b="0" dirty="0" err="1">
                <a:solidFill>
                  <a:prstClr val="black"/>
                </a:solidFill>
                <a:latin typeface="Gill Sans MT"/>
              </a:rPr>
              <a:t>WebI</a:t>
            </a:r>
            <a:r>
              <a:rPr lang="en-US" sz="2400" b="0" dirty="0">
                <a:solidFill>
                  <a:prstClr val="black"/>
                </a:solidFill>
                <a:latin typeface="Gill Sans MT"/>
              </a:rPr>
              <a:t>), P-20 staff use </a:t>
            </a:r>
            <a:r>
              <a:rPr lang="en-US" sz="2400" b="0" dirty="0" err="1">
                <a:solidFill>
                  <a:prstClr val="black"/>
                </a:solidFill>
                <a:latin typeface="Gill Sans MT"/>
              </a:rPr>
              <a:t>WebI</a:t>
            </a:r>
            <a:r>
              <a:rPr lang="en-US" sz="2400" b="0" dirty="0">
                <a:solidFill>
                  <a:prstClr val="black"/>
                </a:solidFill>
                <a:latin typeface="Gill Sans MT"/>
              </a:rPr>
              <a:t>, Crystal, SSRS, SPSS, SAS, Arc-View, and other tools.</a:t>
            </a:r>
          </a:p>
          <a:p>
            <a:pPr marL="365760" lvl="0" indent="-283464">
              <a:spcBef>
                <a:spcPts val="600"/>
              </a:spcBef>
              <a:buClr>
                <a:srgbClr val="6076B4"/>
              </a:buClr>
              <a:buSzPct val="80000"/>
              <a:buFont typeface="Wingdings 2"/>
              <a:buChar char=""/>
            </a:pPr>
            <a:r>
              <a:rPr lang="en-US" sz="2400" b="0" dirty="0">
                <a:solidFill>
                  <a:prstClr val="black"/>
                </a:solidFill>
                <a:latin typeface="Gill Sans MT"/>
              </a:rPr>
              <a:t>Data retention as needed. Long-term retention to be determined.</a:t>
            </a:r>
          </a:p>
          <a:p>
            <a:endParaRPr lang="en-US" dirty="0"/>
          </a:p>
        </p:txBody>
      </p:sp>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45</a:t>
            </a:fld>
            <a:endParaRPr lang="en-US" dirty="0">
              <a:solidFill>
                <a:prstClr val="white"/>
              </a:solidFill>
            </a:endParaRPr>
          </a:p>
        </p:txBody>
      </p:sp>
    </p:spTree>
    <p:extLst>
      <p:ext uri="{BB962C8B-B14F-4D97-AF65-F5344CB8AC3E}">
        <p14:creationId xmlns:p14="http://schemas.microsoft.com/office/powerpoint/2010/main" val="856010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1513" y="1066800"/>
            <a:ext cx="8534400" cy="4525963"/>
          </a:xfrm>
        </p:spPr>
        <p:txBody>
          <a:bodyPr/>
          <a:lstStyle/>
          <a:p>
            <a:pPr marL="0" lvl="0" indent="0">
              <a:spcBef>
                <a:spcPts val="0"/>
              </a:spcBef>
              <a:buClrTx/>
            </a:pPr>
            <a:r>
              <a:rPr lang="en-US" sz="2000" b="0" dirty="0" smtClean="0">
                <a:solidFill>
                  <a:prstClr val="black"/>
                </a:solidFill>
                <a:latin typeface="Gill Sans MT"/>
              </a:rPr>
              <a:t>Centralized Reporting for Cross-Agency Issues</a:t>
            </a:r>
          </a:p>
          <a:p>
            <a:pPr marL="0" lvl="0" indent="0">
              <a:spcBef>
                <a:spcPts val="0"/>
              </a:spcBef>
              <a:buClrTx/>
            </a:pPr>
            <a:endParaRPr lang="en-US" sz="2000" b="0" dirty="0">
              <a:solidFill>
                <a:prstClr val="black"/>
              </a:solidFill>
              <a:latin typeface="Gill Sans MT"/>
            </a:endParaRPr>
          </a:p>
          <a:p>
            <a:pPr marL="0" lvl="0" indent="0">
              <a:spcBef>
                <a:spcPts val="0"/>
              </a:spcBef>
              <a:buClrTx/>
            </a:pPr>
            <a:endParaRPr lang="en-US" sz="2000" b="0" dirty="0" smtClean="0">
              <a:solidFill>
                <a:prstClr val="black"/>
              </a:solidFill>
              <a:latin typeface="Gill Sans MT"/>
            </a:endParaRPr>
          </a:p>
          <a:p>
            <a:pPr marL="285750" lvl="0" indent="-285750">
              <a:spcBef>
                <a:spcPts val="0"/>
              </a:spcBef>
              <a:buClrTx/>
              <a:buFont typeface="Arial" pitchFamily="34" charset="0"/>
              <a:buChar char="•"/>
            </a:pPr>
            <a:endParaRPr lang="en-US" sz="2000" b="0" dirty="0">
              <a:solidFill>
                <a:prstClr val="black"/>
              </a:solidFill>
              <a:latin typeface="Gill Sans MT"/>
            </a:endParaRPr>
          </a:p>
          <a:p>
            <a:pPr marL="285750" lvl="0" indent="-285750">
              <a:spcBef>
                <a:spcPts val="0"/>
              </a:spcBef>
              <a:buClrTx/>
              <a:buFont typeface="Arial" pitchFamily="34" charset="0"/>
              <a:buChar char="•"/>
            </a:pPr>
            <a:endParaRPr lang="en-US" sz="2000" b="0" dirty="0" smtClean="0">
              <a:solidFill>
                <a:prstClr val="black"/>
              </a:solidFill>
              <a:latin typeface="Gill Sans MT"/>
            </a:endParaRPr>
          </a:p>
          <a:p>
            <a:endParaRPr lang="en-US" dirty="0"/>
          </a:p>
        </p:txBody>
      </p:sp>
      <p:sp>
        <p:nvSpPr>
          <p:cNvPr id="3" name="Title 2"/>
          <p:cNvSpPr>
            <a:spLocks noGrp="1"/>
          </p:cNvSpPr>
          <p:nvPr>
            <p:ph type="title"/>
          </p:nvPr>
        </p:nvSpPr>
        <p:spPr/>
        <p:txBody>
          <a:bodyPr/>
          <a:lstStyle/>
          <a:p>
            <a:r>
              <a:rPr lang="en-US" dirty="0" smtClean="0"/>
              <a:t>Kentucky</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46</a:t>
            </a:fld>
            <a:endParaRPr lang="en-US" dirty="0">
              <a:solidFill>
                <a:prstClr val="white"/>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725" y="1600200"/>
            <a:ext cx="2209800" cy="2858627"/>
          </a:xfrm>
          <a:prstGeom prst="rect">
            <a:avLst/>
          </a:prstGeom>
          <a:ln>
            <a:solidFill>
              <a:schemeClr val="tx1"/>
            </a:solidFill>
          </a:ln>
          <a:effectLst>
            <a:outerShdw blurRad="50800" dist="38100" dir="2700000" algn="tl" rotWithShape="0">
              <a:prstClr val="black">
                <a:alpha val="40000"/>
              </a:prstClr>
            </a:outerShdw>
          </a:effec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23526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751997"/>
            <a:ext cx="31337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867400" y="1981200"/>
            <a:ext cx="2743200" cy="2862322"/>
          </a:xfrm>
          <a:prstGeom prst="rect">
            <a:avLst/>
          </a:prstGeom>
          <a:noFill/>
        </p:spPr>
        <p:txBody>
          <a:bodyPr wrap="square" rtlCol="0">
            <a:spAutoFit/>
          </a:bodyPr>
          <a:lstStyle/>
          <a:p>
            <a:pPr marL="285750" lvl="0" indent="-285750">
              <a:buFont typeface="Arial" pitchFamily="34" charset="0"/>
              <a:buChar char="•"/>
            </a:pPr>
            <a:r>
              <a:rPr lang="en-US" sz="2000" dirty="0">
                <a:solidFill>
                  <a:prstClr val="black"/>
                </a:solidFill>
                <a:latin typeface="Gill Sans MT"/>
              </a:rPr>
              <a:t>High School Feedback</a:t>
            </a:r>
          </a:p>
          <a:p>
            <a:pPr marL="285750" lvl="0" indent="-285750">
              <a:buFont typeface="Arial" pitchFamily="34" charset="0"/>
              <a:buChar char="•"/>
            </a:pPr>
            <a:r>
              <a:rPr lang="en-US" sz="2000" dirty="0">
                <a:solidFill>
                  <a:prstClr val="black"/>
                </a:solidFill>
                <a:latin typeface="Gill Sans MT"/>
              </a:rPr>
              <a:t>Adult Education Feedback</a:t>
            </a:r>
          </a:p>
          <a:p>
            <a:pPr marL="285750" lvl="0" indent="-285750">
              <a:buFont typeface="Arial" pitchFamily="34" charset="0"/>
              <a:buChar char="•"/>
            </a:pPr>
            <a:r>
              <a:rPr lang="en-US" sz="2000" dirty="0">
                <a:solidFill>
                  <a:prstClr val="black"/>
                </a:solidFill>
                <a:latin typeface="Gill Sans MT"/>
              </a:rPr>
              <a:t>Employment Outcomes and Earnings</a:t>
            </a:r>
          </a:p>
          <a:p>
            <a:pPr marL="285750" lvl="0" indent="-285750">
              <a:buFont typeface="Arial" pitchFamily="34" charset="0"/>
              <a:buChar char="•"/>
            </a:pPr>
            <a:r>
              <a:rPr lang="en-US" sz="2000" dirty="0">
                <a:solidFill>
                  <a:prstClr val="black"/>
                </a:solidFill>
                <a:latin typeface="Gill Sans MT"/>
              </a:rPr>
              <a:t>County Profiles</a:t>
            </a:r>
          </a:p>
          <a:p>
            <a:pPr marL="285750" lvl="0" indent="-285750">
              <a:buFont typeface="Arial" pitchFamily="34" charset="0"/>
              <a:buChar char="•"/>
            </a:pPr>
            <a:r>
              <a:rPr lang="en-US" sz="2000" dirty="0">
                <a:solidFill>
                  <a:prstClr val="black"/>
                </a:solidFill>
                <a:latin typeface="Gill Sans MT"/>
              </a:rPr>
              <a:t>Workforce and Training Outcomes</a:t>
            </a:r>
          </a:p>
        </p:txBody>
      </p:sp>
    </p:spTree>
    <p:extLst>
      <p:ext uri="{BB962C8B-B14F-4D97-AF65-F5344CB8AC3E}">
        <p14:creationId xmlns:p14="http://schemas.microsoft.com/office/powerpoint/2010/main" val="1040928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47</a:t>
            </a:fld>
            <a:endParaRPr lang="en-US" dirty="0">
              <a:solidFill>
                <a:prstClr val="white"/>
              </a:solidFill>
            </a:endParaRP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8545" y="1143000"/>
            <a:ext cx="805930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010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48</a:t>
            </a:fld>
            <a:endParaRPr lang="en-US" dirty="0">
              <a:solidFill>
                <a:prstClr val="white"/>
              </a:solidFill>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822" y="1143000"/>
            <a:ext cx="8248931"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715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49</a:t>
            </a:fld>
            <a:endParaRPr lang="en-US" dirty="0">
              <a:solidFill>
                <a:prstClr val="white"/>
              </a:solidFill>
            </a:endParaRPr>
          </a:p>
        </p:txBody>
      </p:sp>
      <p:pic>
        <p:nvPicPr>
          <p:cNvPr id="1843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176009"/>
            <a:ext cx="6683783" cy="4586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267200"/>
            <a:ext cx="3359150" cy="204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914400"/>
            <a:ext cx="4572000" cy="523220"/>
          </a:xfrm>
          <a:prstGeom prst="rect">
            <a:avLst/>
          </a:prstGeom>
        </p:spPr>
        <p:txBody>
          <a:bodyPr>
            <a:spAutoFit/>
          </a:bodyPr>
          <a:lstStyle/>
          <a:p>
            <a:pPr lvl="0"/>
            <a:r>
              <a:rPr lang="en-US" sz="2800" b="1" dirty="0" err="1">
                <a:solidFill>
                  <a:prstClr val="black"/>
                </a:solidFill>
                <a:latin typeface="Gill Sans MT" pitchFamily="34" charset="0"/>
                <a:cs typeface="Calibri" pitchFamily="34" charset="0"/>
              </a:rPr>
              <a:t>TrustEd</a:t>
            </a:r>
            <a:r>
              <a:rPr lang="en-US" sz="2800" b="1" dirty="0">
                <a:solidFill>
                  <a:prstClr val="black"/>
                </a:solidFill>
                <a:latin typeface="Gill Sans MT" pitchFamily="34" charset="0"/>
                <a:cs typeface="Calibri" pitchFamily="34" charset="0"/>
              </a:rPr>
              <a:t>: KIM &amp; TIM</a:t>
            </a:r>
          </a:p>
        </p:txBody>
      </p:sp>
    </p:spTree>
    <p:extLst>
      <p:ext uri="{BB962C8B-B14F-4D97-AF65-F5344CB8AC3E}">
        <p14:creationId xmlns:p14="http://schemas.microsoft.com/office/powerpoint/2010/main" val="389260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0" indent="0">
              <a:spcBef>
                <a:spcPts val="1200"/>
              </a:spcBef>
              <a:spcAft>
                <a:spcPts val="600"/>
              </a:spcAft>
              <a:buClr>
                <a:srgbClr val="838995"/>
              </a:buClr>
            </a:pPr>
            <a:r>
              <a:rPr lang="en-US" b="0" spc="30" dirty="0" smtClean="0">
                <a:latin typeface="Corbel"/>
                <a:cs typeface="Tahoma" pitchFamily="34" charset="0"/>
              </a:rPr>
              <a:t>Model:</a:t>
            </a:r>
          </a:p>
          <a:p>
            <a:pPr marL="0" lvl="0" indent="0">
              <a:spcBef>
                <a:spcPts val="1200"/>
              </a:spcBef>
              <a:spcAft>
                <a:spcPts val="600"/>
              </a:spcAft>
              <a:buClr>
                <a:srgbClr val="838995"/>
              </a:buClr>
            </a:pPr>
            <a:r>
              <a:rPr lang="en-US" b="0" spc="30" dirty="0" smtClean="0">
                <a:latin typeface="Corbel"/>
                <a:cs typeface="Tahoma" pitchFamily="34" charset="0"/>
              </a:rPr>
              <a:t>Virginia </a:t>
            </a:r>
            <a:r>
              <a:rPr lang="en-US" b="0" spc="30" dirty="0">
                <a:latin typeface="Corbel"/>
                <a:cs typeface="Tahoma" pitchFamily="34" charset="0"/>
              </a:rPr>
              <a:t>is a case study in the difficulties of combining data from multiple agencies while remaining in compliance with federal and state-level privacy requirements</a:t>
            </a:r>
          </a:p>
          <a:p>
            <a:pPr marL="171450" lvl="1" indent="-171450">
              <a:spcBef>
                <a:spcPts val="600"/>
              </a:spcBef>
              <a:spcAft>
                <a:spcPts val="600"/>
              </a:spcAft>
              <a:buClr>
                <a:srgbClr val="4A5A7A"/>
              </a:buClr>
            </a:pPr>
            <a:r>
              <a:rPr lang="en-US" dirty="0">
                <a:latin typeface="Corbel"/>
                <a:cs typeface="Tahoma" pitchFamily="34" charset="0"/>
              </a:rPr>
              <a:t>Traditional Data Integration Issues</a:t>
            </a:r>
          </a:p>
          <a:p>
            <a:pPr marL="171450" lvl="1" indent="-171450">
              <a:spcBef>
                <a:spcPts val="600"/>
              </a:spcBef>
              <a:spcAft>
                <a:spcPts val="600"/>
              </a:spcAft>
              <a:buClr>
                <a:srgbClr val="4A5A7A"/>
              </a:buClr>
            </a:pPr>
            <a:r>
              <a:rPr lang="en-US" dirty="0">
                <a:latin typeface="Corbel"/>
                <a:cs typeface="Tahoma" pitchFamily="34" charset="0"/>
              </a:rPr>
              <a:t>Public Sector Specific Integration Issues</a:t>
            </a:r>
          </a:p>
          <a:p>
            <a:pPr marL="171450" lvl="1" indent="-171450">
              <a:spcBef>
                <a:spcPts val="600"/>
              </a:spcBef>
              <a:spcAft>
                <a:spcPts val="600"/>
              </a:spcAft>
              <a:buClr>
                <a:srgbClr val="4A5A7A"/>
              </a:buClr>
            </a:pPr>
            <a:r>
              <a:rPr lang="en-US" dirty="0">
                <a:latin typeface="Corbel"/>
                <a:cs typeface="Tahoma" pitchFamily="34" charset="0"/>
              </a:rPr>
              <a:t>Virginia Specific Issues</a:t>
            </a:r>
          </a:p>
          <a:p>
            <a:endParaRPr lang="en-US" dirty="0"/>
          </a:p>
        </p:txBody>
      </p:sp>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1956695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664861"/>
            <a:ext cx="8534400" cy="4004102"/>
          </a:xfrm>
        </p:spPr>
        <p:txBody>
          <a:bodyPr/>
          <a:lstStyle/>
          <a:p>
            <a:endParaRPr lang="en-US" dirty="0"/>
          </a:p>
        </p:txBody>
      </p:sp>
      <p:sp>
        <p:nvSpPr>
          <p:cNvPr id="3" name="Title 2"/>
          <p:cNvSpPr>
            <a:spLocks noGrp="1"/>
          </p:cNvSpPr>
          <p:nvPr>
            <p:ph type="title"/>
          </p:nvPr>
        </p:nvSpPr>
        <p:spPr>
          <a:xfrm>
            <a:off x="297179" y="0"/>
            <a:ext cx="8534400" cy="785750"/>
          </a:xfrm>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50</a:t>
            </a:fld>
            <a:endParaRPr lang="en-US" dirty="0">
              <a:solidFill>
                <a:prstClr val="white"/>
              </a:solidFill>
            </a:endParaRPr>
          </a:p>
        </p:txBody>
      </p:sp>
      <p:sp>
        <p:nvSpPr>
          <p:cNvPr id="5" name="Rectangle 4"/>
          <p:cNvSpPr/>
          <p:nvPr/>
        </p:nvSpPr>
        <p:spPr>
          <a:xfrm>
            <a:off x="359092" y="1664861"/>
            <a:ext cx="8410575" cy="988278"/>
          </a:xfrm>
          <a:prstGeom prst="rect">
            <a:avLst/>
          </a:prstGeom>
          <a:solidFill>
            <a:srgbClr val="785AA6"/>
          </a:solidFill>
          <a:ln w="25400" cap="flat" cmpd="sng" algn="ctr">
            <a:noFill/>
            <a:prstDash val="solid"/>
          </a:ln>
          <a:effectLst>
            <a:glow rad="101600">
              <a:sysClr val="window" lastClr="FFFFFF">
                <a:alpha val="25000"/>
              </a:sysClr>
            </a:glow>
            <a:innerShdw blurRad="50800" dist="12700" dir="13500000">
              <a:prstClr val="black">
                <a:alpha val="25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 name="TextBox 8"/>
          <p:cNvSpPr txBox="1"/>
          <p:nvPr/>
        </p:nvSpPr>
        <p:spPr>
          <a:xfrm>
            <a:off x="521018" y="1988562"/>
            <a:ext cx="809625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785AA6">
                    <a:lumMod val="50000"/>
                  </a:srgbClr>
                </a:solidFill>
                <a:effectLst/>
                <a:uLnTx/>
                <a:uFillTx/>
                <a:latin typeface="Arial" pitchFamily="34" charset="0"/>
                <a:ea typeface="Verdana" pitchFamily="34" charset="0"/>
                <a:cs typeface="Arial" pitchFamily="34" charset="0"/>
              </a:rPr>
              <a:t>DATA ACCESS</a:t>
            </a:r>
            <a:endParaRPr kumimoji="0" lang="en-US" sz="1600" b="1" i="0" u="none" strike="noStrike" kern="1200" cap="none" spc="0" normalizeH="0" baseline="0" noProof="0" dirty="0">
              <a:ln>
                <a:noFill/>
              </a:ln>
              <a:solidFill>
                <a:srgbClr val="785AA6">
                  <a:lumMod val="50000"/>
                </a:srgbClr>
              </a:solidFill>
              <a:effectLst/>
              <a:uLnTx/>
              <a:uFillTx/>
              <a:latin typeface="Arial" pitchFamily="34" charset="0"/>
              <a:ea typeface="Verdana" pitchFamily="34" charset="0"/>
              <a:cs typeface="Arial" pitchFamily="34" charset="0"/>
            </a:endParaRPr>
          </a:p>
        </p:txBody>
      </p:sp>
      <p:cxnSp>
        <p:nvCxnSpPr>
          <p:cNvPr id="7" name="Straight Connector 6"/>
          <p:cNvCxnSpPr/>
          <p:nvPr/>
        </p:nvCxnSpPr>
        <p:spPr>
          <a:xfrm>
            <a:off x="404812" y="2424539"/>
            <a:ext cx="8321040" cy="0"/>
          </a:xfrm>
          <a:prstGeom prst="line">
            <a:avLst/>
          </a:prstGeom>
          <a:noFill/>
          <a:ln w="12700" cap="flat" cmpd="sng" algn="ctr">
            <a:solidFill>
              <a:srgbClr val="785AA6">
                <a:lumMod val="50000"/>
              </a:srgbClr>
            </a:solidFill>
            <a:prstDash val="dash"/>
          </a:ln>
          <a:effectLst>
            <a:glow rad="50800">
              <a:sysClr val="window" lastClr="FFFFFF">
                <a:alpha val="9000"/>
              </a:sysClr>
            </a:glow>
          </a:effectLst>
        </p:spPr>
      </p:cxnSp>
      <p:cxnSp>
        <p:nvCxnSpPr>
          <p:cNvPr id="8" name="Straight Connector 7"/>
          <p:cNvCxnSpPr/>
          <p:nvPr/>
        </p:nvCxnSpPr>
        <p:spPr>
          <a:xfrm>
            <a:off x="404812" y="1891139"/>
            <a:ext cx="8321040" cy="0"/>
          </a:xfrm>
          <a:prstGeom prst="line">
            <a:avLst/>
          </a:prstGeom>
          <a:noFill/>
          <a:ln w="12700" cap="flat" cmpd="sng" algn="ctr">
            <a:solidFill>
              <a:srgbClr val="785AA6">
                <a:lumMod val="50000"/>
              </a:srgbClr>
            </a:solidFill>
            <a:prstDash val="dash"/>
          </a:ln>
          <a:effectLst>
            <a:glow rad="50800">
              <a:sysClr val="window" lastClr="FFFFFF">
                <a:alpha val="9000"/>
              </a:sysClr>
            </a:glow>
          </a:effectLst>
        </p:spPr>
      </p:cxnSp>
      <p:pic>
        <p:nvPicPr>
          <p:cNvPr id="9" name="table"/>
          <p:cNvPicPr>
            <a:picLocks noChangeAspect="1"/>
          </p:cNvPicPr>
          <p:nvPr/>
        </p:nvPicPr>
        <p:blipFill>
          <a:blip r:embed="rId2"/>
          <a:stretch>
            <a:fillRect/>
          </a:stretch>
        </p:blipFill>
        <p:spPr>
          <a:xfrm>
            <a:off x="372428" y="3262739"/>
            <a:ext cx="8412480" cy="1930400"/>
          </a:xfrm>
          <a:prstGeom prst="rect">
            <a:avLst/>
          </a:prstGeom>
        </p:spPr>
      </p:pic>
    </p:spTree>
    <p:extLst>
      <p:ext uri="{BB962C8B-B14F-4D97-AF65-F5344CB8AC3E}">
        <p14:creationId xmlns:p14="http://schemas.microsoft.com/office/powerpoint/2010/main" val="1011538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51</a:t>
            </a:fld>
            <a:endParaRPr lang="en-US" dirty="0">
              <a:solidFill>
                <a:prstClr val="white"/>
              </a:solidFill>
            </a:endParaRPr>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971"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45782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52</a:t>
            </a:fld>
            <a:endParaRPr lang="en-US" dirty="0">
              <a:solidFill>
                <a:prstClr val="white"/>
              </a:solidFill>
            </a:endParaRPr>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971"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932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53</a:t>
            </a:fld>
            <a:endParaRPr lang="en-US" dirty="0">
              <a:solidFill>
                <a:prstClr val="white"/>
              </a:solidFill>
            </a:endParaRPr>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150" y="1143000"/>
            <a:ext cx="74681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932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54</a:t>
            </a:fld>
            <a:endParaRPr lang="en-US" dirty="0">
              <a:solidFill>
                <a:prstClr val="white"/>
              </a:solidFill>
            </a:endParaRPr>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971"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096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55</a:t>
            </a:fld>
            <a:endParaRPr lang="en-US" dirty="0">
              <a:solidFill>
                <a:prstClr val="white"/>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059"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519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56</a:t>
            </a:fld>
            <a:endParaRPr lang="en-US" dirty="0">
              <a:solidFill>
                <a:prstClr val="white"/>
              </a:solidFill>
            </a:endParaRPr>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971"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3765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57</a:t>
            </a:fld>
            <a:endParaRPr lang="en-US" dirty="0">
              <a:solidFill>
                <a:prstClr val="white"/>
              </a:solidFill>
            </a:endParaRPr>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5059" y="1143000"/>
            <a:ext cx="758245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77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58</a:t>
            </a:fld>
            <a:endParaRPr lang="en-US" dirty="0">
              <a:solidFill>
                <a:prstClr val="white"/>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24" y="1143000"/>
            <a:ext cx="7580376" cy="452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8795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Mississippi</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59</a:t>
            </a:fld>
            <a:endParaRPr lang="en-US" dirty="0">
              <a:solidFill>
                <a:prstClr val="white"/>
              </a:solidFill>
            </a:endParaRPr>
          </a:p>
        </p:txBody>
      </p:sp>
      <p:pic>
        <p:nvPicPr>
          <p:cNvPr id="37890" name="Picture 2">
            <a:hlinkClick r:id="rId2"/>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66000" y="1143000"/>
            <a:ext cx="644057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1355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8448" y="1143000"/>
            <a:ext cx="4786952" cy="4525963"/>
          </a:xfrm>
        </p:spPr>
        <p:txBody>
          <a:bodyPr>
            <a:normAutofit/>
          </a:bodyPr>
          <a:lstStyle/>
          <a:p>
            <a:pPr marL="0" lvl="0" indent="0">
              <a:spcBef>
                <a:spcPts val="1200"/>
              </a:spcBef>
              <a:buClr>
                <a:srgbClr val="838995"/>
              </a:buClr>
              <a:defRPr/>
            </a:pPr>
            <a:r>
              <a:rPr lang="en-US" sz="2400" spc="30" dirty="0" smtClean="0">
                <a:cs typeface="Tahoma" pitchFamily="34" charset="0"/>
              </a:rPr>
              <a:t>Implementation Environment Public Sector Statutory and Regulatory Heterogeneity</a:t>
            </a:r>
          </a:p>
          <a:p>
            <a:pPr marL="0" lvl="0" indent="0">
              <a:spcBef>
                <a:spcPts val="1200"/>
              </a:spcBef>
              <a:buClr>
                <a:srgbClr val="838995"/>
              </a:buClr>
              <a:defRPr/>
            </a:pPr>
            <a:r>
              <a:rPr lang="en-US" sz="2400" b="0" spc="30" dirty="0" smtClean="0">
                <a:cs typeface="Tahoma" pitchFamily="34" charset="0"/>
              </a:rPr>
              <a:t>Multiple </a:t>
            </a:r>
            <a:r>
              <a:rPr lang="en-US" sz="2400" b="0" spc="30" dirty="0">
                <a:cs typeface="Tahoma" pitchFamily="34" charset="0"/>
              </a:rPr>
              <a:t>levels of statutory law</a:t>
            </a:r>
          </a:p>
          <a:p>
            <a:pPr marL="0" lvl="0" indent="0">
              <a:spcBef>
                <a:spcPts val="1200"/>
              </a:spcBef>
              <a:buClr>
                <a:srgbClr val="838995"/>
              </a:buClr>
              <a:defRPr/>
            </a:pPr>
            <a:r>
              <a:rPr lang="en-US" sz="2400" b="0" spc="30" dirty="0">
                <a:cs typeface="Tahoma" pitchFamily="34" charset="0"/>
              </a:rPr>
              <a:t>Multiple implementations of regulatory law at each level of statutory law</a:t>
            </a:r>
          </a:p>
          <a:p>
            <a:pPr marL="0" lvl="0" indent="0">
              <a:spcBef>
                <a:spcPts val="1200"/>
              </a:spcBef>
              <a:buClr>
                <a:srgbClr val="838995"/>
              </a:buClr>
              <a:defRPr/>
            </a:pPr>
            <a:r>
              <a:rPr lang="en-US" sz="2400" b="0" spc="30" dirty="0">
                <a:cs typeface="Tahoma" pitchFamily="34" charset="0"/>
              </a:rPr>
              <a:t>Most conservative interpretation of regulatory law becomes de facto standard</a:t>
            </a:r>
          </a:p>
          <a:p>
            <a:endParaRPr lang="en-US" dirty="0"/>
          </a:p>
        </p:txBody>
      </p:sp>
      <p:sp>
        <p:nvSpPr>
          <p:cNvPr id="3" name="Title 2"/>
          <p:cNvSpPr>
            <a:spLocks noGrp="1"/>
          </p:cNvSpPr>
          <p:nvPr>
            <p:ph type="title"/>
          </p:nvPr>
        </p:nvSpPr>
        <p:spPr/>
        <p:txBody>
          <a:bodyPr/>
          <a:lstStyle/>
          <a:p>
            <a:r>
              <a:rPr lang="en-US" dirty="0" smtClean="0"/>
              <a:t>Virginia</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6</a:t>
            </a:fld>
            <a:endParaRPr lang="en-US" dirty="0">
              <a:solidFill>
                <a:prstClr val="white"/>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90600"/>
            <a:ext cx="3273425" cy="874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7437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lnSpc>
                <a:spcPct val="120000"/>
              </a:lnSpc>
              <a:spcBef>
                <a:spcPts val="0"/>
              </a:spcBef>
              <a:spcAft>
                <a:spcPts val="600"/>
              </a:spcAft>
              <a:buNone/>
              <a:defRPr/>
            </a:pPr>
            <a:r>
              <a:rPr lang="en-US" b="0" dirty="0" smtClean="0">
                <a:solidFill>
                  <a:schemeClr val="tx1">
                    <a:lumMod val="95000"/>
                    <a:lumOff val="5000"/>
                  </a:schemeClr>
                </a:solidFill>
                <a:latin typeface="Gill Sans MT" pitchFamily="34" charset="0"/>
                <a:ea typeface="Calibri"/>
                <a:cs typeface="Calibri"/>
              </a:rPr>
              <a:t>Contact information:</a:t>
            </a:r>
          </a:p>
          <a:p>
            <a:pPr marL="627063" indent="1588">
              <a:spcBef>
                <a:spcPts val="0"/>
              </a:spcBef>
              <a:spcAft>
                <a:spcPts val="600"/>
              </a:spcAft>
              <a:defRPr/>
            </a:pPr>
            <a:r>
              <a:rPr lang="en-US" sz="2000" b="0" dirty="0" smtClean="0">
                <a:solidFill>
                  <a:schemeClr val="tx1">
                    <a:lumMod val="95000"/>
                    <a:lumOff val="5000"/>
                  </a:schemeClr>
                </a:solidFill>
                <a:latin typeface="Gill Sans MT" pitchFamily="34" charset="0"/>
                <a:ea typeface="Calibri"/>
                <a:cs typeface="Calibri"/>
              </a:rPr>
              <a:t>Charles McGrew,</a:t>
            </a:r>
            <a:r>
              <a:rPr lang="en-US" sz="2000" u="sng" dirty="0">
                <a:solidFill>
                  <a:srgbClr val="0000FF"/>
                </a:solidFill>
                <a:latin typeface="Tahoma"/>
                <a:ea typeface="Calibri"/>
                <a:hlinkClick r:id="rId2"/>
              </a:rPr>
              <a:t> </a:t>
            </a:r>
            <a:r>
              <a:rPr lang="en-US" sz="2000" b="0" u="sng" dirty="0" smtClean="0">
                <a:solidFill>
                  <a:srgbClr val="0000FF"/>
                </a:solidFill>
                <a:latin typeface="Tahoma"/>
                <a:ea typeface="Calibri"/>
                <a:hlinkClick r:id="rId2"/>
              </a:rPr>
              <a:t>Charles.McGrew@ky.gov</a:t>
            </a:r>
            <a:endParaRPr lang="en-US" sz="2000" b="0" dirty="0" smtClean="0">
              <a:solidFill>
                <a:schemeClr val="tx1">
                  <a:lumMod val="95000"/>
                  <a:lumOff val="5000"/>
                </a:schemeClr>
              </a:solidFill>
              <a:ea typeface="Calibri"/>
              <a:cs typeface="Calibri"/>
            </a:endParaRPr>
          </a:p>
          <a:p>
            <a:pPr marL="627063" indent="1588">
              <a:spcBef>
                <a:spcPts val="0"/>
              </a:spcBef>
              <a:spcAft>
                <a:spcPts val="600"/>
              </a:spcAft>
              <a:defRPr/>
            </a:pPr>
            <a:r>
              <a:rPr lang="en-US" sz="2000" b="0" dirty="0" smtClean="0">
                <a:solidFill>
                  <a:schemeClr val="tx1">
                    <a:lumMod val="95000"/>
                    <a:lumOff val="5000"/>
                  </a:schemeClr>
                </a:solidFill>
                <a:ea typeface="Calibri"/>
                <a:cs typeface="Consolas" pitchFamily="49" charset="0"/>
              </a:rPr>
              <a:t>Aaron Schroeder,</a:t>
            </a:r>
            <a:r>
              <a:rPr lang="en-US" sz="2000" b="0" dirty="0">
                <a:hlinkClick r:id="rId3"/>
              </a:rPr>
              <a:t> </a:t>
            </a:r>
            <a:r>
              <a:rPr lang="en-US" sz="2000" b="0" dirty="0" smtClean="0"/>
              <a:t> </a:t>
            </a:r>
            <a:r>
              <a:rPr lang="en-US" sz="2000" b="0" u="sng" dirty="0" smtClean="0">
                <a:hlinkClick r:id="rId4"/>
              </a:rPr>
              <a:t>aaron.schroeder@vt.edu</a:t>
            </a:r>
            <a:endParaRPr lang="en-US" sz="2000" b="0" u="sng" dirty="0" smtClean="0"/>
          </a:p>
          <a:p>
            <a:pPr marL="627063" indent="1588">
              <a:spcBef>
                <a:spcPts val="0"/>
              </a:spcBef>
              <a:spcAft>
                <a:spcPts val="600"/>
              </a:spcAft>
              <a:defRPr/>
            </a:pPr>
            <a:r>
              <a:rPr lang="en-US" sz="2000" b="0" dirty="0" smtClean="0">
                <a:solidFill>
                  <a:schemeClr val="tx1">
                    <a:lumMod val="95000"/>
                    <a:lumOff val="5000"/>
                  </a:schemeClr>
                </a:solidFill>
                <a:ea typeface="Calibri"/>
                <a:cs typeface="Consolas" pitchFamily="49" charset="0"/>
              </a:rPr>
              <a:t>Neal </a:t>
            </a:r>
            <a:r>
              <a:rPr lang="en-US" sz="2000" b="0" dirty="0">
                <a:solidFill>
                  <a:schemeClr val="tx1">
                    <a:lumMod val="95000"/>
                    <a:lumOff val="5000"/>
                  </a:schemeClr>
                </a:solidFill>
                <a:ea typeface="Calibri"/>
                <a:cs typeface="Consolas" pitchFamily="49" charset="0"/>
              </a:rPr>
              <a:t>Gibson, </a:t>
            </a:r>
            <a:r>
              <a:rPr lang="en-US" sz="2000" b="0" dirty="0" smtClean="0">
                <a:solidFill>
                  <a:schemeClr val="tx1">
                    <a:lumMod val="95000"/>
                    <a:lumOff val="5000"/>
                  </a:schemeClr>
                </a:solidFill>
                <a:ea typeface="Calibri"/>
                <a:cs typeface="Consolas" pitchFamily="49" charset="0"/>
                <a:hlinkClick r:id="rId5"/>
              </a:rPr>
              <a:t>Neal.Gibson@arkansas.gov</a:t>
            </a:r>
            <a:r>
              <a:rPr lang="en-US" sz="2000" b="0" dirty="0" smtClean="0">
                <a:solidFill>
                  <a:schemeClr val="tx1">
                    <a:lumMod val="95000"/>
                    <a:lumOff val="5000"/>
                  </a:schemeClr>
                </a:solidFill>
                <a:ea typeface="Calibri"/>
                <a:cs typeface="Consolas" pitchFamily="49" charset="0"/>
              </a:rPr>
              <a:t> </a:t>
            </a:r>
          </a:p>
          <a:p>
            <a:pPr marL="627063" indent="1588">
              <a:spcBef>
                <a:spcPts val="0"/>
              </a:spcBef>
              <a:spcAft>
                <a:spcPts val="600"/>
              </a:spcAft>
              <a:defRPr/>
            </a:pPr>
            <a:r>
              <a:rPr lang="en-US" sz="2000" b="0" dirty="0" smtClean="0">
                <a:solidFill>
                  <a:schemeClr val="tx1">
                    <a:lumMod val="95000"/>
                    <a:lumOff val="5000"/>
                  </a:schemeClr>
                </a:solidFill>
                <a:ea typeface="Calibri"/>
                <a:cs typeface="Consolas" pitchFamily="49" charset="0"/>
              </a:rPr>
              <a:t>Mimmo Parisi,</a:t>
            </a:r>
            <a:r>
              <a:rPr lang="en-US" sz="2000" b="0" u="sng" dirty="0">
                <a:solidFill>
                  <a:srgbClr val="0000FF"/>
                </a:solidFill>
                <a:latin typeface="Tahoma"/>
                <a:ea typeface="Calibri"/>
                <a:hlinkClick r:id="rId6"/>
              </a:rPr>
              <a:t> </a:t>
            </a:r>
            <a:r>
              <a:rPr lang="en-US" sz="2000" b="0" u="sng" dirty="0" smtClean="0">
                <a:solidFill>
                  <a:srgbClr val="0000FF"/>
                </a:solidFill>
                <a:latin typeface="Tahoma"/>
                <a:ea typeface="Calibri"/>
                <a:hlinkClick r:id="rId6"/>
              </a:rPr>
              <a:t>MParisi@nsparc.msstate.edu</a:t>
            </a:r>
            <a:endParaRPr lang="en-US" sz="2000" b="0" dirty="0" smtClean="0">
              <a:solidFill>
                <a:srgbClr val="000000"/>
              </a:solidFill>
              <a:ea typeface="Calibri"/>
              <a:cs typeface="Consolas" pitchFamily="49" charset="0"/>
            </a:endParaRPr>
          </a:p>
          <a:p>
            <a:pPr marL="627063" indent="1588">
              <a:spcBef>
                <a:spcPts val="0"/>
              </a:spcBef>
              <a:spcAft>
                <a:spcPts val="600"/>
              </a:spcAft>
              <a:defRPr/>
            </a:pPr>
            <a:r>
              <a:rPr lang="en-US" sz="2000" b="0" dirty="0" smtClean="0">
                <a:solidFill>
                  <a:schemeClr val="tx1">
                    <a:lumMod val="95000"/>
                    <a:lumOff val="5000"/>
                  </a:schemeClr>
                </a:solidFill>
                <a:ea typeface="Calibri"/>
                <a:cs typeface="Calibri"/>
              </a:rPr>
              <a:t>Jim Campbell, </a:t>
            </a:r>
            <a:r>
              <a:rPr lang="en-US" sz="2000" b="0" dirty="0" smtClean="0">
                <a:solidFill>
                  <a:srgbClr val="000000"/>
                </a:solidFill>
                <a:ea typeface="Calibri"/>
                <a:cs typeface="Consolas" pitchFamily="49" charset="0"/>
                <a:hlinkClick r:id="rId7"/>
              </a:rPr>
              <a:t>jim.campbell@sst-slds.org</a:t>
            </a:r>
            <a:endParaRPr lang="en-US" sz="2000" b="0" dirty="0" smtClean="0">
              <a:solidFill>
                <a:srgbClr val="000000"/>
              </a:solidFill>
              <a:ea typeface="Calibri"/>
              <a:cs typeface="Consolas" pitchFamily="49" charset="0"/>
            </a:endParaRPr>
          </a:p>
          <a:p>
            <a:pPr marL="627063" indent="1588">
              <a:spcBef>
                <a:spcPts val="0"/>
              </a:spcBef>
              <a:spcAft>
                <a:spcPts val="600"/>
              </a:spcAft>
              <a:defRPr/>
            </a:pPr>
            <a:r>
              <a:rPr lang="en-US" sz="2000" b="0" dirty="0" smtClean="0">
                <a:solidFill>
                  <a:srgbClr val="000000"/>
                </a:solidFill>
                <a:ea typeface="Calibri"/>
                <a:cs typeface="Consolas" pitchFamily="49" charset="0"/>
              </a:rPr>
              <a:t>Jeff Sellers, </a:t>
            </a:r>
            <a:r>
              <a:rPr lang="en-US" sz="2000" b="0" dirty="0" smtClean="0">
                <a:solidFill>
                  <a:srgbClr val="000000"/>
                </a:solidFill>
                <a:ea typeface="Calibri"/>
                <a:cs typeface="Consolas" pitchFamily="49" charset="0"/>
                <a:hlinkClick r:id="rId8"/>
              </a:rPr>
              <a:t>jeff.sellers@sst-slds.org</a:t>
            </a:r>
            <a:endParaRPr lang="en-US" sz="2000" b="0" dirty="0" smtClean="0">
              <a:solidFill>
                <a:srgbClr val="000000"/>
              </a:solidFill>
              <a:ea typeface="Calibri"/>
              <a:cs typeface="Consolas" pitchFamily="49" charset="0"/>
            </a:endParaRPr>
          </a:p>
          <a:p>
            <a:pPr marL="627063" indent="1588">
              <a:spcBef>
                <a:spcPts val="0"/>
              </a:spcBef>
              <a:spcAft>
                <a:spcPts val="600"/>
              </a:spcAft>
              <a:defRPr/>
            </a:pPr>
            <a:r>
              <a:rPr lang="en-US" sz="2000" b="0" dirty="0" smtClean="0">
                <a:solidFill>
                  <a:srgbClr val="000000"/>
                </a:solidFill>
                <a:ea typeface="Calibri"/>
                <a:cs typeface="Consolas" pitchFamily="49" charset="0"/>
              </a:rPr>
              <a:t>Keith Brown, </a:t>
            </a:r>
            <a:r>
              <a:rPr lang="en-US" sz="2000" b="0" dirty="0" smtClean="0">
                <a:solidFill>
                  <a:srgbClr val="000000"/>
                </a:solidFill>
                <a:ea typeface="Calibri"/>
                <a:cs typeface="Consolas" pitchFamily="49" charset="0"/>
                <a:hlinkClick r:id="rId9"/>
              </a:rPr>
              <a:t>keith.brown@sst-slds.org</a:t>
            </a:r>
            <a:r>
              <a:rPr lang="en-US" sz="2000" b="0" dirty="0" smtClean="0">
                <a:solidFill>
                  <a:srgbClr val="000000"/>
                </a:solidFill>
                <a:ea typeface="Calibri"/>
                <a:cs typeface="Consolas" pitchFamily="49" charset="0"/>
              </a:rPr>
              <a:t> </a:t>
            </a:r>
          </a:p>
          <a:p>
            <a:pPr>
              <a:buNone/>
            </a:pPr>
            <a:r>
              <a:rPr lang="en-US" b="0" dirty="0" smtClean="0"/>
              <a:t>Resources:</a:t>
            </a:r>
          </a:p>
          <a:p>
            <a:r>
              <a:rPr lang="en-US" sz="2000" b="0" u="sng" dirty="0">
                <a:hlinkClick r:id="rId10"/>
              </a:rPr>
              <a:t>http://</a:t>
            </a:r>
            <a:r>
              <a:rPr lang="en-US" sz="2000" b="0" u="sng" dirty="0" smtClean="0">
                <a:hlinkClick r:id="rId10"/>
              </a:rPr>
              <a:t>nces.ed.gov/programs/slds/pdf/federated_centralized_print.pdf</a:t>
            </a:r>
            <a:endParaRPr lang="en-US" sz="2000" b="0" i="1" dirty="0" smtClean="0"/>
          </a:p>
          <a:p>
            <a:pPr>
              <a:buNone/>
            </a:pPr>
            <a:endParaRPr lang="en-US" sz="2000" dirty="0" smtClean="0">
              <a:latin typeface="Gill Sans MT" pitchFamily="34" charset="0"/>
            </a:endParaRPr>
          </a:p>
          <a:p>
            <a:pPr marL="688975" indent="-344488"/>
            <a:endParaRPr lang="en-US" sz="2000" dirty="0">
              <a:latin typeface="Gill Sans MT" pitchFamily="34" charset="0"/>
            </a:endParaRPr>
          </a:p>
        </p:txBody>
      </p:sp>
      <p:sp>
        <p:nvSpPr>
          <p:cNvPr id="5" name="Title 4"/>
          <p:cNvSpPr>
            <a:spLocks noGrp="1"/>
          </p:cNvSpPr>
          <p:nvPr>
            <p:ph type="title"/>
          </p:nvPr>
        </p:nvSpPr>
        <p:spPr/>
        <p:txBody>
          <a:bodyPr>
            <a:noAutofit/>
          </a:bodyPr>
          <a:lstStyle/>
          <a:p>
            <a:pPr algn="l"/>
            <a:r>
              <a:rPr lang="en-US" sz="3600" dirty="0" smtClean="0">
                <a:solidFill>
                  <a:schemeClr val="tx1">
                    <a:lumMod val="95000"/>
                    <a:lumOff val="5000"/>
                  </a:schemeClr>
                </a:solidFill>
                <a:latin typeface="Gill Sans MT" pitchFamily="34" charset="0"/>
              </a:rPr>
              <a:t>Contacts &amp; Additional Resources</a:t>
            </a:r>
            <a:endParaRPr lang="en-US" sz="3600" dirty="0">
              <a:solidFill>
                <a:schemeClr val="tx1">
                  <a:lumMod val="95000"/>
                  <a:lumOff val="5000"/>
                </a:schemeClr>
              </a:solidFill>
              <a:latin typeface="Gill Sans MT" pitchFamily="34" charset="0"/>
            </a:endParaRPr>
          </a:p>
        </p:txBody>
      </p:sp>
      <p:sp>
        <p:nvSpPr>
          <p:cNvPr id="7" name="Slide Number Placeholder 4"/>
          <p:cNvSpPr>
            <a:spLocks noGrp="1"/>
          </p:cNvSpPr>
          <p:nvPr>
            <p:ph type="sldNum" sz="quarter" idx="12"/>
          </p:nvPr>
        </p:nvSpPr>
        <p:spPr/>
        <p:txBody>
          <a:bodyPr/>
          <a:lstStyle/>
          <a:p>
            <a:fld id="{78085499-22F0-4E30-BA6A-ED84175C6FDF}" type="slidenum">
              <a:rPr lang="en-US" smtClean="0">
                <a:latin typeface="Gill Sans MT" pitchFamily="34" charset="0"/>
              </a:rPr>
              <a:pPr/>
              <a:t>60</a:t>
            </a:fld>
            <a:endParaRPr lang="en-US" dirty="0">
              <a:latin typeface="Gill Sans MT"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14400"/>
            <a:ext cx="8534400" cy="4754563"/>
          </a:xfrm>
        </p:spPr>
        <p:txBody>
          <a:bodyPr/>
          <a:lstStyle/>
          <a:p>
            <a:r>
              <a:rPr lang="en-US" dirty="0" smtClean="0"/>
              <a:t>Arkansas Research Center</a:t>
            </a:r>
            <a:endParaRPr lang="en-US" dirty="0"/>
          </a:p>
        </p:txBody>
      </p:sp>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7</a:t>
            </a:fld>
            <a:endParaRPr lang="en-US" dirty="0">
              <a:solidFill>
                <a:prstClr val="white"/>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343025"/>
            <a:ext cx="6572250"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695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82296" lvl="0" indent="0">
              <a:spcBef>
                <a:spcPts val="600"/>
              </a:spcBef>
              <a:buClr>
                <a:srgbClr val="6076B4"/>
              </a:buClr>
              <a:buSzPct val="80000"/>
            </a:pPr>
            <a:endParaRPr lang="en-US" b="0" dirty="0">
              <a:solidFill>
                <a:prstClr val="black"/>
              </a:solidFill>
              <a:latin typeface="Gill Sans MT"/>
            </a:endParaRPr>
          </a:p>
          <a:p>
            <a:endParaRPr lang="en-US" dirty="0"/>
          </a:p>
        </p:txBody>
      </p:sp>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8</a:t>
            </a:fld>
            <a:endParaRPr lang="en-US" dirty="0">
              <a:solidFill>
                <a:prstClr val="white"/>
              </a:solidFill>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50" y="1073150"/>
            <a:ext cx="7224713" cy="471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392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8448" y="990600"/>
            <a:ext cx="8534400" cy="5029200"/>
          </a:xfrm>
        </p:spPr>
        <p:txBody>
          <a:bodyPr/>
          <a:lstStyle/>
          <a:p>
            <a:pPr marL="0" lvl="0" indent="0">
              <a:spcBef>
                <a:spcPct val="50000"/>
              </a:spcBef>
              <a:buClrTx/>
            </a:pPr>
            <a:r>
              <a:rPr lang="en-US" sz="2400" b="0" dirty="0" smtClean="0">
                <a:solidFill>
                  <a:prstClr val="black"/>
                </a:solidFill>
                <a:latin typeface="Calibri"/>
              </a:rPr>
              <a:t>Knowledge Base Approach:</a:t>
            </a:r>
          </a:p>
          <a:p>
            <a:pPr marL="0" lvl="0" indent="0">
              <a:spcBef>
                <a:spcPct val="50000"/>
              </a:spcBef>
              <a:buClrTx/>
            </a:pPr>
            <a:r>
              <a:rPr lang="en-US" sz="2000" b="0" dirty="0" smtClean="0">
                <a:solidFill>
                  <a:prstClr val="black"/>
                </a:solidFill>
                <a:latin typeface="Calibri"/>
              </a:rPr>
              <a:t>All </a:t>
            </a:r>
            <a:r>
              <a:rPr lang="en-US" sz="2000" b="0" dirty="0">
                <a:solidFill>
                  <a:prstClr val="black"/>
                </a:solidFill>
                <a:latin typeface="Calibri"/>
              </a:rPr>
              <a:t>known representations are stored to facilitate matching in the future and possibly resolve past matching errors.</a:t>
            </a:r>
          </a:p>
        </p:txBody>
      </p:sp>
      <p:sp>
        <p:nvSpPr>
          <p:cNvPr id="3" name="Title 2"/>
          <p:cNvSpPr>
            <a:spLocks noGrp="1"/>
          </p:cNvSpPr>
          <p:nvPr>
            <p:ph type="title"/>
          </p:nvPr>
        </p:nvSpPr>
        <p:spPr/>
        <p:txBody>
          <a:bodyPr/>
          <a:lstStyle/>
          <a:p>
            <a:r>
              <a:rPr lang="en-US" dirty="0" smtClean="0"/>
              <a:t>Arkansas</a:t>
            </a:r>
            <a:endParaRPr lang="en-US" dirty="0"/>
          </a:p>
        </p:txBody>
      </p:sp>
      <p:sp>
        <p:nvSpPr>
          <p:cNvPr id="4" name="Slide Number Placeholder 3"/>
          <p:cNvSpPr>
            <a:spLocks noGrp="1"/>
          </p:cNvSpPr>
          <p:nvPr>
            <p:ph type="sldNum" sz="quarter" idx="12"/>
          </p:nvPr>
        </p:nvSpPr>
        <p:spPr/>
        <p:txBody>
          <a:bodyPr/>
          <a:lstStyle/>
          <a:p>
            <a:fld id="{78085499-22F0-4E30-BA6A-ED84175C6FDF}" type="slidenum">
              <a:rPr lang="en-US" smtClean="0">
                <a:solidFill>
                  <a:prstClr val="white"/>
                </a:solidFill>
              </a:rPr>
              <a:pPr/>
              <a:t>9</a:t>
            </a:fld>
            <a:endParaRPr lang="en-US" dirty="0">
              <a:solidFill>
                <a:prstClr val="white"/>
              </a:solidFill>
            </a:endParaRP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88" y="2209800"/>
            <a:ext cx="833437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7857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287aada5585640753fda6d87afd9bcb1ac7f3"/>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ylar">
  <a:themeElements>
    <a:clrScheme name="Mylar">
      <a:dk1>
        <a:srgbClr val="000000"/>
      </a:dk1>
      <a:lt1>
        <a:srgbClr val="FFFFFF"/>
      </a:lt1>
      <a:dk2>
        <a:srgbClr val="656162"/>
      </a:dk2>
      <a:lt2>
        <a:srgbClr val="E0DACC"/>
      </a:lt2>
      <a:accent1>
        <a:srgbClr val="4A5A7A"/>
      </a:accent1>
      <a:accent2>
        <a:srgbClr val="F7BD40"/>
      </a:accent2>
      <a:accent3>
        <a:srgbClr val="975C00"/>
      </a:accent3>
      <a:accent4>
        <a:srgbClr val="754D41"/>
      </a:accent4>
      <a:accent5>
        <a:srgbClr val="838995"/>
      </a:accent5>
      <a:accent6>
        <a:srgbClr val="687B66"/>
      </a:accent6>
      <a:hlink>
        <a:srgbClr val="B5740B"/>
      </a:hlink>
      <a:folHlink>
        <a:srgbClr val="7483A0"/>
      </a:folHlink>
    </a:clrScheme>
    <a:fontScheme name="Mylar">
      <a:maj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맑은 고딕"/>
        <a:font script="Hans" typeface="华文楷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ylar">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effectStyle>
        <a:effectStyle>
          <a:effectLst>
            <a:innerShdw blurRad="50800" dist="25400" dir="13500000">
              <a:srgbClr val="000000">
                <a:alpha val="75000"/>
              </a:srgbClr>
            </a:innerShdw>
            <a:outerShdw blurRad="50800" dist="25400" dir="5400000" rotWithShape="0">
              <a:srgbClr val="000000">
                <a:alpha val="50000"/>
              </a:srgbClr>
            </a:outerShdw>
          </a:effectLst>
          <a:scene3d>
            <a:camera prst="orthographicFront">
              <a:rot lat="0" lon="0" rev="0"/>
            </a:camera>
            <a:lightRig rig="threePt" dir="tl"/>
          </a:scene3d>
          <a:sp3d prstMaterial="dkEdge">
            <a:bevelT w="25400" h="508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tint val="100000"/>
                <a:shade val="30000"/>
                <a:alpha val="100000"/>
                <a:satMod val="255000"/>
                <a:lumMod val="100000"/>
              </a:schemeClr>
            </a:gs>
          </a:gsLst>
          <a:path path="circle">
            <a:fillToRect l="50000" t="-80000" r="50000" b="180000"/>
          </a:path>
        </a:gradFill>
        <a:blipFill rotWithShape="1">
          <a:blip xmlns:r="http://schemas.openxmlformats.org/officeDocument/2006/relationships" r:embed="rId1">
            <a:duotone>
              <a:schemeClr val="phClr">
                <a:lumMod val="80000"/>
              </a:schemeClr>
              <a:schemeClr val="phClr">
                <a:tint val="50000"/>
                <a:lumMod val="15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CE855DEAB5B942A421E30464A1AD46" ma:contentTypeVersion="0" ma:contentTypeDescription="Create a new document." ma:contentTypeScope="" ma:versionID="9513391bdf75b2756513c6f6f2bc73ae">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F0AB1D-5D87-40EE-AB81-D071F452655A}">
  <ds:schemaRefs>
    <ds:schemaRef ds:uri="http://schemas.microsoft.com/sharepoint/v3/contenttype/forms"/>
  </ds:schemaRefs>
</ds:datastoreItem>
</file>

<file path=customXml/itemProps2.xml><?xml version="1.0" encoding="utf-8"?>
<ds:datastoreItem xmlns:ds="http://schemas.openxmlformats.org/officeDocument/2006/customXml" ds:itemID="{140EDBB8-BBF3-41DC-84F5-C0079D6C11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89BC953-2D66-424C-931F-A7A22FEF9084}">
  <ds:schemaRefs>
    <ds:schemaRef ds:uri="http://purl.org/dc/elements/1.1/"/>
    <ds:schemaRef ds:uri="http://schemas.openxmlformats.org/package/2006/metadata/core-properties"/>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21709</TotalTime>
  <Words>1826</Words>
  <Application>Microsoft Office PowerPoint</Application>
  <PresentationFormat>On-screen Show (4:3)</PresentationFormat>
  <Paragraphs>519</Paragraphs>
  <Slides>60</Slides>
  <Notes>0</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Office Theme</vt:lpstr>
      <vt:lpstr>Mylar</vt:lpstr>
      <vt:lpstr>Federated &amp; Centralized Models</vt:lpstr>
      <vt:lpstr>Agenda</vt:lpstr>
      <vt:lpstr>Background/Overview</vt:lpstr>
      <vt:lpstr>Kentucky</vt:lpstr>
      <vt:lpstr>Virginia</vt:lpstr>
      <vt:lpstr>Virginia</vt:lpstr>
      <vt:lpstr>Arkansas</vt:lpstr>
      <vt:lpstr>Arkansas</vt:lpstr>
      <vt:lpstr>Arkansas</vt:lpstr>
      <vt:lpstr>Mississippi</vt:lpstr>
      <vt:lpstr>Mississippi</vt:lpstr>
      <vt:lpstr>Mississippi</vt:lpstr>
      <vt:lpstr>Mississippi</vt:lpstr>
      <vt:lpstr>Rationale for Choosing a Model</vt:lpstr>
      <vt:lpstr>Kentucky</vt:lpstr>
      <vt:lpstr>Virginia</vt:lpstr>
      <vt:lpstr>Virginia</vt:lpstr>
      <vt:lpstr>Arkansas</vt:lpstr>
      <vt:lpstr>Mississippi</vt:lpstr>
      <vt:lpstr>Infrastructure and Design </vt:lpstr>
      <vt:lpstr>Kentucky</vt:lpstr>
      <vt:lpstr>Kentucky</vt:lpstr>
      <vt:lpstr>Virginia - Workflow</vt:lpstr>
      <vt:lpstr>Lexicon – Shaker Process Overview</vt:lpstr>
      <vt:lpstr>Privacy Protecting Federated query</vt:lpstr>
      <vt:lpstr>PowerPoint Presentation</vt:lpstr>
      <vt:lpstr>PowerPoint Presentation</vt:lpstr>
      <vt:lpstr>Virginia</vt:lpstr>
      <vt:lpstr>Getting Data Ready for “De-Identified Federation”</vt:lpstr>
      <vt:lpstr>PowerPoint Presentation</vt:lpstr>
      <vt:lpstr>Probabilistic Linkage Process (Creating a Linking Directory)</vt:lpstr>
      <vt:lpstr>Data Partner Intake Process</vt:lpstr>
      <vt:lpstr>Arkansas</vt:lpstr>
      <vt:lpstr>Arkansas</vt:lpstr>
      <vt:lpstr>Arkansas</vt:lpstr>
      <vt:lpstr>Arkansas</vt:lpstr>
      <vt:lpstr>Arkansas</vt:lpstr>
      <vt:lpstr>Mississippi</vt:lpstr>
      <vt:lpstr>Mississippi</vt:lpstr>
      <vt:lpstr>Mississippi</vt:lpstr>
      <vt:lpstr>Mississippi</vt:lpstr>
      <vt:lpstr>Mississippi</vt:lpstr>
      <vt:lpstr>Mississippi</vt:lpstr>
      <vt:lpstr>Data Access</vt:lpstr>
      <vt:lpstr>Kentucky</vt:lpstr>
      <vt:lpstr>Kentucky</vt:lpstr>
      <vt:lpstr>Virginia</vt:lpstr>
      <vt:lpstr>Virginia</vt:lpstr>
      <vt:lpstr>Arkansas</vt:lpstr>
      <vt:lpstr>Mississippi</vt:lpstr>
      <vt:lpstr>Mississippi</vt:lpstr>
      <vt:lpstr>Mississippi</vt:lpstr>
      <vt:lpstr>Mississippi</vt:lpstr>
      <vt:lpstr>Mississippi</vt:lpstr>
      <vt:lpstr>Mississippi</vt:lpstr>
      <vt:lpstr>Mississippi</vt:lpstr>
      <vt:lpstr>Mississippi</vt:lpstr>
      <vt:lpstr>Mississippi</vt:lpstr>
      <vt:lpstr>Mississippi</vt:lpstr>
      <vt:lpstr>Contacts &amp; Additional Resources</vt:lpstr>
    </vt:vector>
  </TitlesOfParts>
  <Company>Chatis Consulting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SLDS Webinar</dc:title>
  <dc:creator>Corey Chatis</dc:creator>
  <cp:lastModifiedBy>Authorised User</cp:lastModifiedBy>
  <cp:revision>779</cp:revision>
  <dcterms:created xsi:type="dcterms:W3CDTF">2011-05-10T18:26:10Z</dcterms:created>
  <dcterms:modified xsi:type="dcterms:W3CDTF">2012-10-22T14:05:59Z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0x01010078CE855DEAB5B942A421E30464A1AD46</vt:lpwstr>
  </property>
</Properties>
</file>